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9.jpg" ContentType="image/tiff"/>
  <Override PartName="/ppt/media/image30.jpg" ContentType="image/tif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318" r:id="rId5"/>
    <p:sldId id="259" r:id="rId6"/>
    <p:sldId id="263" r:id="rId7"/>
    <p:sldId id="385" r:id="rId8"/>
    <p:sldId id="386" r:id="rId9"/>
    <p:sldId id="387" r:id="rId10"/>
    <p:sldId id="388" r:id="rId11"/>
    <p:sldId id="389" r:id="rId12"/>
    <p:sldId id="372" r:id="rId13"/>
    <p:sldId id="373" r:id="rId14"/>
    <p:sldId id="374" r:id="rId15"/>
    <p:sldId id="375" r:id="rId16"/>
    <p:sldId id="376" r:id="rId17"/>
    <p:sldId id="377" r:id="rId18"/>
    <p:sldId id="378" r:id="rId19"/>
    <p:sldId id="379" r:id="rId20"/>
    <p:sldId id="380" r:id="rId21"/>
    <p:sldId id="381" r:id="rId22"/>
    <p:sldId id="382" r:id="rId23"/>
    <p:sldId id="383" r:id="rId24"/>
    <p:sldId id="384" r:id="rId25"/>
    <p:sldId id="390" r:id="rId26"/>
    <p:sldId id="391" r:id="rId27"/>
    <p:sldId id="392" r:id="rId28"/>
    <p:sldId id="358" r:id="rId29"/>
    <p:sldId id="359" r:id="rId30"/>
    <p:sldId id="360" r:id="rId31"/>
    <p:sldId id="361" r:id="rId32"/>
    <p:sldId id="363" r:id="rId33"/>
    <p:sldId id="364" r:id="rId34"/>
    <p:sldId id="365" r:id="rId35"/>
    <p:sldId id="366" r:id="rId36"/>
    <p:sldId id="367" r:id="rId37"/>
    <p:sldId id="368" r:id="rId38"/>
    <p:sldId id="369" r:id="rId39"/>
    <p:sldId id="370" r:id="rId40"/>
    <p:sldId id="371" r:id="rId41"/>
    <p:sldId id="393"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lvl1pPr>
    <a:lvl2pPr marL="0" marR="0" indent="22860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lvl2pPr>
    <a:lvl3pPr marL="0" marR="0" indent="45720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lvl3pPr>
    <a:lvl4pPr marL="0" marR="0" indent="68580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lvl4pPr>
    <a:lvl5pPr marL="0" marR="0" indent="91440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lvl5pPr>
    <a:lvl6pPr marL="0" marR="0" indent="114300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lvl6pPr>
    <a:lvl7pPr marL="0" marR="0" indent="137160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lvl7pPr>
    <a:lvl8pPr marL="0" marR="0" indent="160020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lvl8pPr>
    <a:lvl9pPr marL="0" marR="0" indent="182880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EEF0"/>
    <a:srgbClr val="000000"/>
    <a:srgbClr val="01A3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Helvetica Light"/>
          <a:ea typeface="Helvetica Light"/>
          <a:cs typeface="Helvetica Light"/>
        </a:font>
        <a:srgbClr val="000000"/>
      </a:tcTxStyle>
      <a:tcStyle>
        <a:tcBdr>
          <a:left>
            <a:ln w="12700" cap="flat">
              <a:solidFill>
                <a:srgbClr val="3797C6"/>
              </a:solidFill>
              <a:prstDash val="solid"/>
              <a:miter lim="400000"/>
            </a:ln>
          </a:left>
          <a:right>
            <a:ln w="12700" cap="flat">
              <a:solidFill>
                <a:srgbClr val="3797C6"/>
              </a:solidFill>
              <a:prstDash val="solid"/>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Ref idx="major">
          <a:srgbClr val="FFFFFF"/>
        </a:fontRef>
        <a:srgbClr val="FFFFFF"/>
      </a:tcTxStyle>
      <a:tcStyle>
        <a:tcBdr>
          <a:left>
            <a:ln w="25400" cap="flat">
              <a:solidFill>
                <a:srgbClr val="3797C6"/>
              </a:solidFill>
              <a:prstDash val="solid"/>
              <a:miter lim="400000"/>
            </a:ln>
          </a:left>
          <a:right>
            <a:ln w="12700" cap="flat">
              <a:noFill/>
              <a:miter lim="400000"/>
            </a:ln>
          </a:right>
          <a:top>
            <a:ln w="12700" cap="flat">
              <a:solidFill>
                <a:srgbClr val="3797C6"/>
              </a:solidFill>
              <a:prstDash val="solid"/>
              <a:miter lim="400000"/>
            </a:ln>
          </a:top>
          <a:bottom>
            <a:ln w="12700" cap="flat">
              <a:solidFill>
                <a:srgbClr val="3797C6"/>
              </a:solidFill>
              <a:prstDash val="solid"/>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25400" cap="flat">
              <a:solidFill>
                <a:srgbClr val="3797C6"/>
              </a:solidFill>
              <a:prstDash val="solid"/>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solidFill>
                <a:srgbClr val="3797C6"/>
              </a:solidFill>
              <a:prstDash val="solid"/>
              <a:miter lim="400000"/>
            </a:ln>
          </a:left>
          <a:right>
            <a:ln w="12700" cap="flat">
              <a:solidFill>
                <a:srgbClr val="3797C6"/>
              </a:solidFill>
              <a:prstDash val="solid"/>
              <a:miter lim="400000"/>
            </a:ln>
          </a:right>
          <a:top>
            <a:ln w="25400" cap="flat">
              <a:solidFill>
                <a:srgbClr val="3797C6"/>
              </a:solidFill>
              <a:prstDash val="solid"/>
              <a:miter lim="400000"/>
            </a:ln>
          </a:top>
          <a:bottom>
            <a:ln w="12700" cap="flat">
              <a:noFill/>
              <a:miter lim="400000"/>
            </a:ln>
          </a:bottom>
          <a:insideH>
            <a:ln w="12700" cap="flat">
              <a:solidFill>
                <a:srgbClr val="3797C6"/>
              </a:solidFill>
              <a:prstDash val="solid"/>
              <a:miter lim="400000"/>
            </a:ln>
          </a:insideH>
          <a:insideV>
            <a:ln w="12700" cap="flat">
              <a:solidFill>
                <a:srgbClr val="3797C6"/>
              </a:solidFill>
              <a:prstDash val="solid"/>
              <a:miter lim="400000"/>
            </a:ln>
          </a:insideV>
        </a:tcBdr>
        <a:fill>
          <a:solidFill>
            <a:srgbClr val="0365C0"/>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660"/>
  </p:normalViewPr>
  <p:slideViewPr>
    <p:cSldViewPr snapToGrid="0">
      <p:cViewPr varScale="1">
        <p:scale>
          <a:sx n="41" d="100"/>
          <a:sy n="41"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2200">
        <a:latin typeface="Lucida Grande"/>
        <a:ea typeface="Lucida Grande"/>
        <a:cs typeface="Lucida Grande"/>
        <a:sym typeface="Lucida Grande"/>
      </a:defRPr>
    </a:lvl1pPr>
    <a:lvl2pPr defTabSz="457200" latinLnBrk="0">
      <a:defRPr sz="2200">
        <a:latin typeface="Lucida Grande"/>
        <a:ea typeface="Lucida Grande"/>
        <a:cs typeface="Lucida Grande"/>
        <a:sym typeface="Lucida Grande"/>
      </a:defRPr>
    </a:lvl2pPr>
    <a:lvl3pPr defTabSz="457200" latinLnBrk="0">
      <a:defRPr sz="2200">
        <a:latin typeface="Lucida Grande"/>
        <a:ea typeface="Lucida Grande"/>
        <a:cs typeface="Lucida Grande"/>
        <a:sym typeface="Lucida Grande"/>
      </a:defRPr>
    </a:lvl3pPr>
    <a:lvl4pPr defTabSz="457200" latinLnBrk="0">
      <a:defRPr sz="2200">
        <a:latin typeface="Lucida Grande"/>
        <a:ea typeface="Lucida Grande"/>
        <a:cs typeface="Lucida Grande"/>
        <a:sym typeface="Lucida Grande"/>
      </a:defRPr>
    </a:lvl4pPr>
    <a:lvl5pPr defTabSz="457200" latinLnBrk="0">
      <a:defRPr sz="2200">
        <a:latin typeface="Lucida Grande"/>
        <a:ea typeface="Lucida Grande"/>
        <a:cs typeface="Lucida Grande"/>
        <a:sym typeface="Lucida Grande"/>
      </a:defRPr>
    </a:lvl5pPr>
    <a:lvl6pPr defTabSz="457200" latinLnBrk="0">
      <a:defRPr sz="2200">
        <a:latin typeface="Lucida Grande"/>
        <a:ea typeface="Lucida Grande"/>
        <a:cs typeface="Lucida Grande"/>
        <a:sym typeface="Lucida Grande"/>
      </a:defRPr>
    </a:lvl6pPr>
    <a:lvl7pPr defTabSz="457200" latinLnBrk="0">
      <a:defRPr sz="2200">
        <a:latin typeface="Lucida Grande"/>
        <a:ea typeface="Lucida Grande"/>
        <a:cs typeface="Lucida Grande"/>
        <a:sym typeface="Lucida Grande"/>
      </a:defRPr>
    </a:lvl7pPr>
    <a:lvl8pPr defTabSz="457200" latinLnBrk="0">
      <a:defRPr sz="2200">
        <a:latin typeface="Lucida Grande"/>
        <a:ea typeface="Lucida Grande"/>
        <a:cs typeface="Lucida Grande"/>
        <a:sym typeface="Lucida Grande"/>
      </a:defRPr>
    </a:lvl8pPr>
    <a:lvl9pPr defTabSz="4572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2548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7232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55784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0" name="Image"/>
          <p:cNvSpPr>
            <a:spLocks noGrp="1"/>
          </p:cNvSpPr>
          <p:nvPr>
            <p:ph type="pic" idx="13"/>
          </p:nvPr>
        </p:nvSpPr>
        <p:spPr>
          <a:xfrm>
            <a:off x="1206500" y="1130300"/>
            <a:ext cx="14173200" cy="11468100"/>
          </a:xfrm>
          <a:prstGeom prst="rect">
            <a:avLst/>
          </a:prstGeom>
        </p:spPr>
        <p:txBody>
          <a:bodyPr lIns="91439" tIns="45719" rIns="91439" bIns="45719" anchor="t">
            <a:noAutofit/>
          </a:bodyPr>
          <a:lstStyle/>
          <a:p>
            <a:endParaRPr/>
          </a:p>
        </p:txBody>
      </p:sp>
      <p:sp>
        <p:nvSpPr>
          <p:cNvPr id="91" name="Image"/>
          <p:cNvSpPr>
            <a:spLocks noGrp="1"/>
          </p:cNvSpPr>
          <p:nvPr>
            <p:ph type="pic" sz="quarter" idx="14"/>
          </p:nvPr>
        </p:nvSpPr>
        <p:spPr>
          <a:xfrm>
            <a:off x="15760700" y="7048500"/>
            <a:ext cx="7404100" cy="5549900"/>
          </a:xfrm>
          <a:prstGeom prst="rect">
            <a:avLst/>
          </a:prstGeom>
        </p:spPr>
        <p:txBody>
          <a:bodyPr lIns="91439" tIns="45719" rIns="91439" bIns="45719" anchor="t">
            <a:noAutofit/>
          </a:bodyPr>
          <a:lstStyle/>
          <a:p>
            <a:endParaRPr/>
          </a:p>
        </p:txBody>
      </p:sp>
      <p:sp>
        <p:nvSpPr>
          <p:cNvPr id="92" name="Image"/>
          <p:cNvSpPr>
            <a:spLocks noGrp="1"/>
          </p:cNvSpPr>
          <p:nvPr>
            <p:ph type="pic" sz="quarter" idx="15"/>
          </p:nvPr>
        </p:nvSpPr>
        <p:spPr>
          <a:xfrm>
            <a:off x="15760700" y="1130300"/>
            <a:ext cx="7404100" cy="5549900"/>
          </a:xfrm>
          <a:prstGeom prst="rect">
            <a:avLst/>
          </a:prstGeom>
        </p:spPr>
        <p:txBody>
          <a:bodyPr lIns="91439" tIns="45719" rIns="91439" bIns="45719" anchor="t">
            <a:noAutofit/>
          </a:bodyPr>
          <a:lstStyle/>
          <a:p>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0" name="–Johnny Appleseed"/>
          <p:cNvSpPr>
            <a:spLocks noGrp="1"/>
          </p:cNvSpPr>
          <p:nvPr>
            <p:ph type="body" sz="quarter" idx="13"/>
          </p:nvPr>
        </p:nvSpPr>
        <p:spPr>
          <a:xfrm>
            <a:off x="2387600" y="8953500"/>
            <a:ext cx="19621500" cy="685800"/>
          </a:xfrm>
          <a:prstGeom prst="rect">
            <a:avLst/>
          </a:prstGeom>
        </p:spPr>
        <p:txBody>
          <a:bodyPr anchor="t">
            <a:spAutoFit/>
          </a:bodyPr>
          <a:lstStyle>
            <a:lvl1pPr marL="0" indent="0" algn="ctr">
              <a:buSzTx/>
              <a:buNone/>
              <a:defRPr sz="3800" b="0">
                <a:solidFill>
                  <a:srgbClr val="000000"/>
                </a:solidFill>
              </a:defRPr>
            </a:lvl1pPr>
          </a:lstStyle>
          <a:p>
            <a:r>
              <a:t>–Johnny Appleseed</a:t>
            </a:r>
          </a:p>
        </p:txBody>
      </p:sp>
      <p:sp>
        <p:nvSpPr>
          <p:cNvPr id="101" name="“Type a quote here.”"/>
          <p:cNvSpPr>
            <a:spLocks noGrp="1"/>
          </p:cNvSpPr>
          <p:nvPr>
            <p:ph type="body" sz="quarter" idx="14"/>
          </p:nvPr>
        </p:nvSpPr>
        <p:spPr>
          <a:xfrm>
            <a:off x="2387600" y="6045200"/>
            <a:ext cx="19621500" cy="889000"/>
          </a:xfrm>
          <a:prstGeom prst="rect">
            <a:avLst/>
          </a:prstGeom>
        </p:spPr>
        <p:txBody>
          <a:bodyPr>
            <a:spAutoFit/>
          </a:bodyPr>
          <a:lstStyle>
            <a:lvl1pPr marL="0" indent="0" algn="ctr">
              <a:buSzTx/>
              <a:buNone/>
              <a:defRPr sz="5200" b="0">
                <a:solidFill>
                  <a:srgbClr val="000000"/>
                </a:solidFill>
                <a:latin typeface="Helvetica Light"/>
                <a:ea typeface="Helvetica Light"/>
                <a:cs typeface="Helvetica Light"/>
                <a:sym typeface="Helvetica Light"/>
              </a:defRPr>
            </a:lvl1pPr>
          </a:lstStyle>
          <a:p>
            <a:r>
              <a:t>“Type a quote here.” </a:t>
            </a: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9"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EDF99A-A920-4CCF-9DF2-5B0EA52ADE82}"/>
              </a:ext>
            </a:extLst>
          </p:cNvPr>
          <p:cNvSpPr>
            <a:spLocks noGrp="1"/>
          </p:cNvSpPr>
          <p:nvPr>
            <p:ph type="ctrTitle"/>
          </p:nvPr>
        </p:nvSpPr>
        <p:spPr>
          <a:xfrm>
            <a:off x="3048000" y="2244726"/>
            <a:ext cx="18288000" cy="4775200"/>
          </a:xfrm>
        </p:spPr>
        <p:txBody>
          <a:bodyPr anchor="b"/>
          <a:lstStyle>
            <a:lvl1pPr algn="ctr">
              <a:defRPr sz="12000"/>
            </a:lvl1pPr>
          </a:lstStyle>
          <a:p>
            <a:r>
              <a:rPr lang="zh-CN" altLang="en-US"/>
              <a:t>单击此处编辑母版标题样式</a:t>
            </a:r>
          </a:p>
        </p:txBody>
      </p:sp>
      <p:sp>
        <p:nvSpPr>
          <p:cNvPr id="3" name="副标题 2">
            <a:extLst>
              <a:ext uri="{FF2B5EF4-FFF2-40B4-BE49-F238E27FC236}">
                <a16:creationId xmlns:a16="http://schemas.microsoft.com/office/drawing/2014/main" id="{3B04562A-144C-491D-BB7D-DE8C8C5FDF1B}"/>
              </a:ext>
            </a:extLst>
          </p:cNvPr>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32603C3-EA61-4EBE-9D8C-62745D0B6846}"/>
              </a:ext>
            </a:extLst>
          </p:cNvPr>
          <p:cNvSpPr>
            <a:spLocks noGrp="1"/>
          </p:cNvSpPr>
          <p:nvPr>
            <p:ph type="dt" sz="half" idx="10"/>
          </p:nvPr>
        </p:nvSpPr>
        <p:spPr/>
        <p:txBody>
          <a:bodyPr/>
          <a:lstStyle/>
          <a:p>
            <a:fld id="{99345A7E-E664-4816-BC34-DE5A369839CC}" type="datetimeFigureOut">
              <a:rPr lang="zh-CN" altLang="en-US" smtClean="0"/>
              <a:t>2019/6/10</a:t>
            </a:fld>
            <a:endParaRPr lang="zh-CN" altLang="en-US"/>
          </a:p>
        </p:txBody>
      </p:sp>
      <p:sp>
        <p:nvSpPr>
          <p:cNvPr id="5" name="页脚占位符 4">
            <a:extLst>
              <a:ext uri="{FF2B5EF4-FFF2-40B4-BE49-F238E27FC236}">
                <a16:creationId xmlns:a16="http://schemas.microsoft.com/office/drawing/2014/main" id="{83B01845-A602-4FB8-9C81-69727B908DC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46685A-50F4-4CA3-88C0-27CA318EFEA8}"/>
              </a:ext>
            </a:extLst>
          </p:cNvPr>
          <p:cNvSpPr>
            <a:spLocks noGrp="1"/>
          </p:cNvSpPr>
          <p:nvPr>
            <p:ph type="sldNum" sz="quarter" idx="12"/>
          </p:nvPr>
        </p:nvSpPr>
        <p:spPr>
          <a:xfrm>
            <a:off x="11770472" y="13081000"/>
            <a:ext cx="415178" cy="410369"/>
          </a:xfrm>
        </p:spPr>
        <p:txBody>
          <a:bodyPr/>
          <a:lstStyle/>
          <a:p>
            <a:fld id="{CCA7A6C6-6D3E-4126-A152-A98930E0501F}" type="slidenum">
              <a:rPr lang="zh-CN" altLang="en-US" smtClean="0"/>
              <a:t>‹#›</a:t>
            </a:fld>
            <a:endParaRPr lang="zh-CN" altLang="en-US"/>
          </a:p>
        </p:txBody>
      </p:sp>
    </p:spTree>
    <p:extLst>
      <p:ext uri="{BB962C8B-B14F-4D97-AF65-F5344CB8AC3E}">
        <p14:creationId xmlns:p14="http://schemas.microsoft.com/office/powerpoint/2010/main" val="3008920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EA23BC-ECF6-487D-83CD-48E9F5F657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27730C3-E14F-4903-8CEC-348C4F87D145}"/>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8FDC3BC-3AA5-4A74-A876-1AC668C86BD8}"/>
              </a:ext>
            </a:extLst>
          </p:cNvPr>
          <p:cNvSpPr>
            <a:spLocks noGrp="1"/>
          </p:cNvSpPr>
          <p:nvPr>
            <p:ph type="dt" sz="half" idx="10"/>
          </p:nvPr>
        </p:nvSpPr>
        <p:spPr/>
        <p:txBody>
          <a:bodyPr/>
          <a:lstStyle/>
          <a:p>
            <a:fld id="{99345A7E-E664-4816-BC34-DE5A369839CC}" type="datetimeFigureOut">
              <a:rPr lang="zh-CN" altLang="en-US" smtClean="0"/>
              <a:t>2019/6/10</a:t>
            </a:fld>
            <a:endParaRPr lang="zh-CN" altLang="en-US"/>
          </a:p>
        </p:txBody>
      </p:sp>
      <p:sp>
        <p:nvSpPr>
          <p:cNvPr id="5" name="页脚占位符 4">
            <a:extLst>
              <a:ext uri="{FF2B5EF4-FFF2-40B4-BE49-F238E27FC236}">
                <a16:creationId xmlns:a16="http://schemas.microsoft.com/office/drawing/2014/main" id="{AFA94B2A-57F2-4556-B1CC-A7F91B25F38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FA111B-8D1E-4A37-86F7-D76837682DFE}"/>
              </a:ext>
            </a:extLst>
          </p:cNvPr>
          <p:cNvSpPr>
            <a:spLocks noGrp="1"/>
          </p:cNvSpPr>
          <p:nvPr>
            <p:ph type="sldNum" sz="quarter" idx="12"/>
          </p:nvPr>
        </p:nvSpPr>
        <p:spPr>
          <a:xfrm>
            <a:off x="11770472" y="13081000"/>
            <a:ext cx="415178" cy="410369"/>
          </a:xfrm>
        </p:spPr>
        <p:txBody>
          <a:bodyPr/>
          <a:lstStyle/>
          <a:p>
            <a:fld id="{CCA7A6C6-6D3E-4126-A152-A98930E0501F}" type="slidenum">
              <a:rPr lang="zh-CN" altLang="en-US" smtClean="0"/>
              <a:t>‹#›</a:t>
            </a:fld>
            <a:endParaRPr lang="zh-CN" altLang="en-US"/>
          </a:p>
        </p:txBody>
      </p:sp>
    </p:spTree>
    <p:extLst>
      <p:ext uri="{BB962C8B-B14F-4D97-AF65-F5344CB8AC3E}">
        <p14:creationId xmlns:p14="http://schemas.microsoft.com/office/powerpoint/2010/main" val="428219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xfrm>
            <a:off x="21571129" y="12490328"/>
            <a:ext cx="396827" cy="406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7"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8" name="Title Text"/>
          <p:cNvSpPr txBox="1">
            <a:spLocks noGrp="1"/>
          </p:cNvSpPr>
          <p:nvPr>
            <p:ph type="title"/>
          </p:nvPr>
        </p:nvSpPr>
        <p:spPr>
          <a:xfrm>
            <a:off x="635000" y="9448800"/>
            <a:ext cx="23114000" cy="2006600"/>
          </a:xfrm>
          <a:prstGeom prst="rect">
            <a:avLst/>
          </a:prstGeom>
        </p:spPr>
        <p:txBody>
          <a:bodyPr anchor="b"/>
          <a:lstStyle/>
          <a:p>
            <a:r>
              <a:t>Title Text</a:t>
            </a:r>
          </a:p>
        </p:txBody>
      </p:sp>
      <p:sp>
        <p:nvSpPr>
          <p:cNvPr id="29" name="Body Level One…"/>
          <p:cNvSpPr txBox="1">
            <a:spLocks noGrp="1"/>
          </p:cNvSpPr>
          <p:nvPr>
            <p:ph type="body" sz="quarter" idx="1"/>
          </p:nvPr>
        </p:nvSpPr>
        <p:spPr>
          <a:xfrm>
            <a:off x="635000" y="11518900"/>
            <a:ext cx="23114000" cy="1587500"/>
          </a:xfrm>
          <a:prstGeom prst="rect">
            <a:avLst/>
          </a:prstGeom>
        </p:spPr>
        <p:txBody>
          <a:bodyPr anchor="t"/>
          <a:lstStyle>
            <a:lvl1pPr marL="0" indent="0" algn="ctr">
              <a:buSzTx/>
              <a:buNone/>
              <a:defRPr sz="4400" b="0">
                <a:solidFill>
                  <a:srgbClr val="000000"/>
                </a:solidFill>
                <a:latin typeface="Helvetica Light"/>
                <a:ea typeface="Helvetica Light"/>
                <a:cs typeface="Helvetica Light"/>
                <a:sym typeface="Helvetica Light"/>
              </a:defRPr>
            </a:lvl1pPr>
            <a:lvl2pPr marL="0" indent="228600" algn="ctr">
              <a:buSzTx/>
              <a:buNone/>
              <a:defRPr sz="4400" b="0">
                <a:solidFill>
                  <a:srgbClr val="000000"/>
                </a:solidFill>
                <a:latin typeface="Helvetica Light"/>
                <a:ea typeface="Helvetica Light"/>
                <a:cs typeface="Helvetica Light"/>
                <a:sym typeface="Helvetica Light"/>
              </a:defRPr>
            </a:lvl2pPr>
            <a:lvl3pPr marL="0" indent="457200" algn="ctr">
              <a:buSzTx/>
              <a:buNone/>
              <a:defRPr sz="4400" b="0">
                <a:solidFill>
                  <a:srgbClr val="000000"/>
                </a:solidFill>
                <a:latin typeface="Helvetica Light"/>
                <a:ea typeface="Helvetica Light"/>
                <a:cs typeface="Helvetica Light"/>
                <a:sym typeface="Helvetica Light"/>
              </a:defRPr>
            </a:lvl3pPr>
            <a:lvl4pPr marL="0" indent="685800" algn="ctr">
              <a:buSzTx/>
              <a:buNone/>
              <a:defRPr sz="4400" b="0">
                <a:solidFill>
                  <a:srgbClr val="000000"/>
                </a:solidFill>
                <a:latin typeface="Helvetica Light"/>
                <a:ea typeface="Helvetica Light"/>
                <a:cs typeface="Helvetica Light"/>
                <a:sym typeface="Helvetica Light"/>
              </a:defRPr>
            </a:lvl4pPr>
            <a:lvl5pPr marL="0" indent="914400" algn="ctr">
              <a:buSzTx/>
              <a:buNone/>
              <a:defRPr sz="4400" b="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7"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5" name="Image"/>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46" name="Title Text"/>
          <p:cNvSpPr txBox="1">
            <a:spLocks noGrp="1"/>
          </p:cNvSpPr>
          <p:nvPr>
            <p:ph type="title"/>
          </p:nvPr>
        </p:nvSpPr>
        <p:spPr>
          <a:xfrm>
            <a:off x="1651000" y="1104900"/>
            <a:ext cx="10223500" cy="5613400"/>
          </a:xfrm>
          <a:prstGeom prst="rect">
            <a:avLst/>
          </a:prstGeom>
        </p:spPr>
        <p:txBody>
          <a:bodyPr anchor="b"/>
          <a:lstStyle>
            <a:lvl1pPr>
              <a:defRPr sz="2000">
                <a:solidFill>
                  <a:srgbClr val="53585F"/>
                </a:solidFill>
              </a:defRPr>
            </a:lvl1pPr>
          </a:lstStyle>
          <a:p>
            <a:r>
              <a:t>Title Text</a:t>
            </a:r>
          </a:p>
        </p:txBody>
      </p:sp>
      <p:sp>
        <p:nvSpPr>
          <p:cNvPr id="47" name="Body Level One…"/>
          <p:cNvSpPr txBox="1">
            <a:spLocks noGrp="1"/>
          </p:cNvSpPr>
          <p:nvPr>
            <p:ph type="body" sz="quarter" idx="1"/>
          </p:nvPr>
        </p:nvSpPr>
        <p:spPr>
          <a:xfrm>
            <a:off x="1651000" y="6845300"/>
            <a:ext cx="10223500" cy="5765800"/>
          </a:xfrm>
          <a:prstGeom prst="rect">
            <a:avLst/>
          </a:prstGeom>
        </p:spPr>
        <p:txBody>
          <a:bodyPr anchor="t"/>
          <a:lstStyle>
            <a:lvl1pPr marL="0" indent="0" algn="ctr">
              <a:buSzTx/>
              <a:buNone/>
              <a:defRPr sz="4400" b="0">
                <a:solidFill>
                  <a:srgbClr val="000000"/>
                </a:solidFill>
                <a:latin typeface="Helvetica Light"/>
                <a:ea typeface="Helvetica Light"/>
                <a:cs typeface="Helvetica Light"/>
                <a:sym typeface="Helvetica Light"/>
              </a:defRPr>
            </a:lvl1pPr>
            <a:lvl2pPr marL="0" indent="228600" algn="ctr">
              <a:buSzTx/>
              <a:buNone/>
              <a:defRPr sz="4400" b="0">
                <a:solidFill>
                  <a:srgbClr val="000000"/>
                </a:solidFill>
                <a:latin typeface="Helvetica Light"/>
                <a:ea typeface="Helvetica Light"/>
                <a:cs typeface="Helvetica Light"/>
                <a:sym typeface="Helvetica Light"/>
              </a:defRPr>
            </a:lvl2pPr>
            <a:lvl3pPr marL="0" indent="457200" algn="ctr">
              <a:buSzTx/>
              <a:buNone/>
              <a:defRPr sz="4400" b="0">
                <a:solidFill>
                  <a:srgbClr val="000000"/>
                </a:solidFill>
                <a:latin typeface="Helvetica Light"/>
                <a:ea typeface="Helvetica Light"/>
                <a:cs typeface="Helvetica Light"/>
                <a:sym typeface="Helvetica Light"/>
              </a:defRPr>
            </a:lvl3pPr>
            <a:lvl4pPr marL="0" indent="685800" algn="ctr">
              <a:buSzTx/>
              <a:buNone/>
              <a:defRPr sz="4400" b="0">
                <a:solidFill>
                  <a:srgbClr val="000000"/>
                </a:solidFill>
                <a:latin typeface="Helvetica Light"/>
                <a:ea typeface="Helvetica Light"/>
                <a:cs typeface="Helvetica Light"/>
                <a:sym typeface="Helvetica Light"/>
              </a:defRPr>
            </a:lvl4pPr>
            <a:lvl5pPr marL="0" indent="914400" algn="ctr">
              <a:buSzTx/>
              <a:buNone/>
              <a:defRPr sz="4400" b="0">
                <a:solidFill>
                  <a:srgbClr val="000000"/>
                </a:solidFill>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5" name="Title Text"/>
          <p:cNvSpPr txBox="1">
            <a:spLocks noGrp="1"/>
          </p:cNvSpPr>
          <p:nvPr>
            <p:ph type="title"/>
          </p:nvPr>
        </p:nvSpPr>
        <p:spPr>
          <a:prstGeom prst="rect">
            <a:avLst/>
          </a:prstGeom>
        </p:spPr>
        <p:txBody>
          <a:bodyPr/>
          <a:lstStyle/>
          <a:p>
            <a:r>
              <a:t>Title Text</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3" name="Title Text"/>
          <p:cNvSpPr txBox="1">
            <a:spLocks noGrp="1"/>
          </p:cNvSpPr>
          <p:nvPr>
            <p:ph type="title"/>
          </p:nvPr>
        </p:nvSpPr>
        <p:spPr>
          <a:prstGeom prst="rect">
            <a:avLst/>
          </a:prstGeom>
        </p:spPr>
        <p:txBody>
          <a:bodyPr/>
          <a:lstStyle/>
          <a:p>
            <a:r>
              <a:t>Title Text</a:t>
            </a:r>
          </a:p>
        </p:txBody>
      </p:sp>
      <p:sp>
        <p:nvSpPr>
          <p:cNvPr id="6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2" name="Image"/>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73" name="Title Text"/>
          <p:cNvSpPr txBox="1">
            <a:spLocks noGrp="1"/>
          </p:cNvSpPr>
          <p:nvPr>
            <p:ph type="title"/>
          </p:nvPr>
        </p:nvSpPr>
        <p:spPr>
          <a:prstGeom prst="rect">
            <a:avLst/>
          </a:prstGeom>
        </p:spPr>
        <p:txBody>
          <a:bodyPr/>
          <a:lstStyle/>
          <a:p>
            <a:r>
              <a:t>Title Text</a:t>
            </a:r>
          </a:p>
        </p:txBody>
      </p:sp>
      <p:sp>
        <p:nvSpPr>
          <p:cNvPr id="74" name="Body Level One…"/>
          <p:cNvSpPr txBox="1">
            <a:spLocks noGrp="1"/>
          </p:cNvSpPr>
          <p:nvPr>
            <p:ph type="body" sz="half" idx="1"/>
          </p:nvPr>
        </p:nvSpPr>
        <p:spPr>
          <a:xfrm>
            <a:off x="1689100" y="3238500"/>
            <a:ext cx="10007600" cy="9207500"/>
          </a:xfrm>
          <a:prstGeom prst="rect">
            <a:avLst/>
          </a:prstGeom>
        </p:spPr>
        <p:txBody>
          <a:bodyPr/>
          <a:lstStyle>
            <a:lvl1pPr marL="248355" indent="-248355">
              <a:lnSpc>
                <a:spcPct val="120000"/>
              </a:lnSpc>
              <a:spcBef>
                <a:spcPts val="1500"/>
              </a:spcBef>
              <a:defRPr sz="2000" b="0">
                <a:solidFill>
                  <a:srgbClr val="53585F"/>
                </a:solidFill>
              </a:defRPr>
            </a:lvl1pPr>
            <a:lvl2pPr marL="807155" indent="-248355">
              <a:lnSpc>
                <a:spcPct val="120000"/>
              </a:lnSpc>
              <a:spcBef>
                <a:spcPts val="1500"/>
              </a:spcBef>
              <a:defRPr sz="2000" b="0">
                <a:solidFill>
                  <a:srgbClr val="53585F"/>
                </a:solidFill>
              </a:defRPr>
            </a:lvl2pPr>
            <a:lvl3pPr marL="1365955" indent="-248355">
              <a:lnSpc>
                <a:spcPct val="120000"/>
              </a:lnSpc>
              <a:spcBef>
                <a:spcPts val="1500"/>
              </a:spcBef>
              <a:defRPr sz="2000" b="0">
                <a:solidFill>
                  <a:srgbClr val="53585F"/>
                </a:solidFill>
              </a:defRPr>
            </a:lvl3pPr>
            <a:lvl4pPr marL="1924755" indent="-248355">
              <a:lnSpc>
                <a:spcPct val="120000"/>
              </a:lnSpc>
              <a:spcBef>
                <a:spcPts val="1500"/>
              </a:spcBef>
              <a:defRPr sz="2000" b="0">
                <a:solidFill>
                  <a:srgbClr val="53585F"/>
                </a:solidFill>
              </a:defRPr>
            </a:lvl4pPr>
            <a:lvl5pPr marL="2483555" indent="-248355">
              <a:lnSpc>
                <a:spcPct val="120000"/>
              </a:lnSpc>
              <a:spcBef>
                <a:spcPts val="1500"/>
              </a:spcBef>
              <a:defRPr sz="2000" b="0">
                <a:solidFill>
                  <a:srgbClr val="53585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2" name="Body Level One…"/>
          <p:cNvSpPr txBox="1">
            <a:spLocks noGrp="1"/>
          </p:cNvSpPr>
          <p:nvPr>
            <p:ph type="body" idx="1"/>
          </p:nvPr>
        </p:nvSpPr>
        <p:spPr>
          <a:xfrm>
            <a:off x="1689100" y="1778000"/>
            <a:ext cx="21005800" cy="101473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788824" y="13081000"/>
            <a:ext cx="396826" cy="406400"/>
          </a:xfrm>
          <a:prstGeom prst="rect">
            <a:avLst/>
          </a:prstGeom>
          <a:ln w="12700">
            <a:miter lim="400000"/>
          </a:ln>
        </p:spPr>
        <p:txBody>
          <a:bodyPr wrap="none" lIns="50800" tIns="50800" rIns="50800" bIns="50800">
            <a:spAutoFit/>
          </a:bodyPr>
          <a:lstStyle>
            <a:lvl1pPr algn="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100000"/>
        </a:lnSpc>
        <a:spcBef>
          <a:spcPts val="0"/>
        </a:spcBef>
        <a:spcAft>
          <a:spcPts val="0"/>
        </a:spcAft>
        <a:buClrTx/>
        <a:buSzTx/>
        <a:buFontTx/>
        <a:buNone/>
        <a:tabLst/>
        <a:defRPr sz="6000" b="0" i="0" u="none" strike="noStrike" cap="none" spc="0" baseline="0">
          <a:ln>
            <a:noFill/>
          </a:ln>
          <a:solidFill>
            <a:srgbClr val="1DAFED"/>
          </a:solidFill>
          <a:uFillTx/>
          <a:latin typeface="+mj-lt"/>
          <a:ea typeface="+mj-ea"/>
          <a:cs typeface="+mj-cs"/>
          <a:sym typeface="Helvetica"/>
        </a:defRPr>
      </a:lvl1pPr>
      <a:lvl2pPr marL="0" marR="0" indent="0" algn="ctr" defTabSz="825500" rtl="0" latinLnBrk="0">
        <a:lnSpc>
          <a:spcPct val="100000"/>
        </a:lnSpc>
        <a:spcBef>
          <a:spcPts val="0"/>
        </a:spcBef>
        <a:spcAft>
          <a:spcPts val="0"/>
        </a:spcAft>
        <a:buClrTx/>
        <a:buSzTx/>
        <a:buFontTx/>
        <a:buNone/>
        <a:tabLst/>
        <a:defRPr sz="6000" b="0" i="0" u="none" strike="noStrike" cap="none" spc="0" baseline="0">
          <a:ln>
            <a:noFill/>
          </a:ln>
          <a:solidFill>
            <a:srgbClr val="1DAFED"/>
          </a:solidFill>
          <a:uFillTx/>
          <a:latin typeface="+mj-lt"/>
          <a:ea typeface="+mj-ea"/>
          <a:cs typeface="+mj-cs"/>
          <a:sym typeface="Helvetica"/>
        </a:defRPr>
      </a:lvl2pPr>
      <a:lvl3pPr marL="0" marR="0" indent="0" algn="ctr" defTabSz="825500" rtl="0" latinLnBrk="0">
        <a:lnSpc>
          <a:spcPct val="100000"/>
        </a:lnSpc>
        <a:spcBef>
          <a:spcPts val="0"/>
        </a:spcBef>
        <a:spcAft>
          <a:spcPts val="0"/>
        </a:spcAft>
        <a:buClrTx/>
        <a:buSzTx/>
        <a:buFontTx/>
        <a:buNone/>
        <a:tabLst/>
        <a:defRPr sz="6000" b="0" i="0" u="none" strike="noStrike" cap="none" spc="0" baseline="0">
          <a:ln>
            <a:noFill/>
          </a:ln>
          <a:solidFill>
            <a:srgbClr val="1DAFED"/>
          </a:solidFill>
          <a:uFillTx/>
          <a:latin typeface="+mj-lt"/>
          <a:ea typeface="+mj-ea"/>
          <a:cs typeface="+mj-cs"/>
          <a:sym typeface="Helvetica"/>
        </a:defRPr>
      </a:lvl3pPr>
      <a:lvl4pPr marL="0" marR="0" indent="0" algn="ctr" defTabSz="825500" rtl="0" latinLnBrk="0">
        <a:lnSpc>
          <a:spcPct val="100000"/>
        </a:lnSpc>
        <a:spcBef>
          <a:spcPts val="0"/>
        </a:spcBef>
        <a:spcAft>
          <a:spcPts val="0"/>
        </a:spcAft>
        <a:buClrTx/>
        <a:buSzTx/>
        <a:buFontTx/>
        <a:buNone/>
        <a:tabLst/>
        <a:defRPr sz="6000" b="0" i="0" u="none" strike="noStrike" cap="none" spc="0" baseline="0">
          <a:ln>
            <a:noFill/>
          </a:ln>
          <a:solidFill>
            <a:srgbClr val="1DAFED"/>
          </a:solidFill>
          <a:uFillTx/>
          <a:latin typeface="+mj-lt"/>
          <a:ea typeface="+mj-ea"/>
          <a:cs typeface="+mj-cs"/>
          <a:sym typeface="Helvetica"/>
        </a:defRPr>
      </a:lvl4pPr>
      <a:lvl5pPr marL="0" marR="0" indent="0" algn="ctr" defTabSz="825500" rtl="0" latinLnBrk="0">
        <a:lnSpc>
          <a:spcPct val="100000"/>
        </a:lnSpc>
        <a:spcBef>
          <a:spcPts val="0"/>
        </a:spcBef>
        <a:spcAft>
          <a:spcPts val="0"/>
        </a:spcAft>
        <a:buClrTx/>
        <a:buSzTx/>
        <a:buFontTx/>
        <a:buNone/>
        <a:tabLst/>
        <a:defRPr sz="6000" b="0" i="0" u="none" strike="noStrike" cap="none" spc="0" baseline="0">
          <a:ln>
            <a:noFill/>
          </a:ln>
          <a:solidFill>
            <a:srgbClr val="1DAFED"/>
          </a:solidFill>
          <a:uFillTx/>
          <a:latin typeface="+mj-lt"/>
          <a:ea typeface="+mj-ea"/>
          <a:cs typeface="+mj-cs"/>
          <a:sym typeface="Helvetica"/>
        </a:defRPr>
      </a:lvl5pPr>
      <a:lvl6pPr marL="0" marR="0" indent="0" algn="ctr" defTabSz="825500" rtl="0" latinLnBrk="0">
        <a:lnSpc>
          <a:spcPct val="100000"/>
        </a:lnSpc>
        <a:spcBef>
          <a:spcPts val="0"/>
        </a:spcBef>
        <a:spcAft>
          <a:spcPts val="0"/>
        </a:spcAft>
        <a:buClrTx/>
        <a:buSzTx/>
        <a:buFontTx/>
        <a:buNone/>
        <a:tabLst/>
        <a:defRPr sz="6000" b="0" i="0" u="none" strike="noStrike" cap="none" spc="0" baseline="0">
          <a:ln>
            <a:noFill/>
          </a:ln>
          <a:solidFill>
            <a:srgbClr val="1DAFED"/>
          </a:solidFill>
          <a:uFillTx/>
          <a:latin typeface="+mj-lt"/>
          <a:ea typeface="+mj-ea"/>
          <a:cs typeface="+mj-cs"/>
          <a:sym typeface="Helvetica"/>
        </a:defRPr>
      </a:lvl6pPr>
      <a:lvl7pPr marL="0" marR="0" indent="0" algn="ctr" defTabSz="825500" rtl="0" latinLnBrk="0">
        <a:lnSpc>
          <a:spcPct val="100000"/>
        </a:lnSpc>
        <a:spcBef>
          <a:spcPts val="0"/>
        </a:spcBef>
        <a:spcAft>
          <a:spcPts val="0"/>
        </a:spcAft>
        <a:buClrTx/>
        <a:buSzTx/>
        <a:buFontTx/>
        <a:buNone/>
        <a:tabLst/>
        <a:defRPr sz="6000" b="0" i="0" u="none" strike="noStrike" cap="none" spc="0" baseline="0">
          <a:ln>
            <a:noFill/>
          </a:ln>
          <a:solidFill>
            <a:srgbClr val="1DAFED"/>
          </a:solidFill>
          <a:uFillTx/>
          <a:latin typeface="+mj-lt"/>
          <a:ea typeface="+mj-ea"/>
          <a:cs typeface="+mj-cs"/>
          <a:sym typeface="Helvetica"/>
        </a:defRPr>
      </a:lvl7pPr>
      <a:lvl8pPr marL="0" marR="0" indent="0" algn="ctr" defTabSz="825500" rtl="0" latinLnBrk="0">
        <a:lnSpc>
          <a:spcPct val="100000"/>
        </a:lnSpc>
        <a:spcBef>
          <a:spcPts val="0"/>
        </a:spcBef>
        <a:spcAft>
          <a:spcPts val="0"/>
        </a:spcAft>
        <a:buClrTx/>
        <a:buSzTx/>
        <a:buFontTx/>
        <a:buNone/>
        <a:tabLst/>
        <a:defRPr sz="6000" b="0" i="0" u="none" strike="noStrike" cap="none" spc="0" baseline="0">
          <a:ln>
            <a:noFill/>
          </a:ln>
          <a:solidFill>
            <a:srgbClr val="1DAFED"/>
          </a:solidFill>
          <a:uFillTx/>
          <a:latin typeface="+mj-lt"/>
          <a:ea typeface="+mj-ea"/>
          <a:cs typeface="+mj-cs"/>
          <a:sym typeface="Helvetica"/>
        </a:defRPr>
      </a:lvl8pPr>
      <a:lvl9pPr marL="0" marR="0" indent="0" algn="ctr" defTabSz="825500" rtl="0" latinLnBrk="0">
        <a:lnSpc>
          <a:spcPct val="100000"/>
        </a:lnSpc>
        <a:spcBef>
          <a:spcPts val="0"/>
        </a:spcBef>
        <a:spcAft>
          <a:spcPts val="0"/>
        </a:spcAft>
        <a:buClrTx/>
        <a:buSzTx/>
        <a:buFontTx/>
        <a:buNone/>
        <a:tabLst/>
        <a:defRPr sz="6000" b="0" i="0" u="none" strike="noStrike" cap="none" spc="0" baseline="0">
          <a:ln>
            <a:noFill/>
          </a:ln>
          <a:solidFill>
            <a:srgbClr val="1DAFED"/>
          </a:solidFill>
          <a:uFillTx/>
          <a:latin typeface="+mj-lt"/>
          <a:ea typeface="+mj-ea"/>
          <a:cs typeface="+mj-cs"/>
          <a:sym typeface="Helvetica"/>
        </a:defRPr>
      </a:lvl9pPr>
    </p:titleStyle>
    <p:bodyStyle>
      <a:lvl1pPr marL="305288" marR="0" indent="-305288" algn="l" defTabSz="825500" rtl="0" latinLnBrk="0">
        <a:lnSpc>
          <a:spcPct val="100000"/>
        </a:lnSpc>
        <a:spcBef>
          <a:spcPts val="0"/>
        </a:spcBef>
        <a:spcAft>
          <a:spcPts val="0"/>
        </a:spcAft>
        <a:buClrTx/>
        <a:buSzPct val="75000"/>
        <a:buFontTx/>
        <a:buChar char="•"/>
        <a:tabLst/>
        <a:defRPr sz="2500" b="1" i="0" u="none" strike="noStrike" cap="none" spc="0" baseline="0">
          <a:ln>
            <a:noFill/>
          </a:ln>
          <a:solidFill>
            <a:srgbClr val="1DAFED"/>
          </a:solidFill>
          <a:uFillTx/>
          <a:latin typeface="+mj-lt"/>
          <a:ea typeface="+mj-ea"/>
          <a:cs typeface="+mj-cs"/>
          <a:sym typeface="Helvetica"/>
        </a:defRPr>
      </a:lvl1pPr>
      <a:lvl2pPr marL="940288" marR="0" indent="-305288" algn="l" defTabSz="825500" rtl="0" latinLnBrk="0">
        <a:lnSpc>
          <a:spcPct val="100000"/>
        </a:lnSpc>
        <a:spcBef>
          <a:spcPts val="0"/>
        </a:spcBef>
        <a:spcAft>
          <a:spcPts val="0"/>
        </a:spcAft>
        <a:buClrTx/>
        <a:buSzPct val="75000"/>
        <a:buFontTx/>
        <a:buChar char="•"/>
        <a:tabLst/>
        <a:defRPr sz="2500" b="1" i="0" u="none" strike="noStrike" cap="none" spc="0" baseline="0">
          <a:ln>
            <a:noFill/>
          </a:ln>
          <a:solidFill>
            <a:srgbClr val="1DAFED"/>
          </a:solidFill>
          <a:uFillTx/>
          <a:latin typeface="+mj-lt"/>
          <a:ea typeface="+mj-ea"/>
          <a:cs typeface="+mj-cs"/>
          <a:sym typeface="Helvetica"/>
        </a:defRPr>
      </a:lvl2pPr>
      <a:lvl3pPr marL="1575288" marR="0" indent="-305288" algn="l" defTabSz="825500" rtl="0" latinLnBrk="0">
        <a:lnSpc>
          <a:spcPct val="100000"/>
        </a:lnSpc>
        <a:spcBef>
          <a:spcPts val="0"/>
        </a:spcBef>
        <a:spcAft>
          <a:spcPts val="0"/>
        </a:spcAft>
        <a:buClrTx/>
        <a:buSzPct val="75000"/>
        <a:buFontTx/>
        <a:buChar char="•"/>
        <a:tabLst/>
        <a:defRPr sz="2500" b="1" i="0" u="none" strike="noStrike" cap="none" spc="0" baseline="0">
          <a:ln>
            <a:noFill/>
          </a:ln>
          <a:solidFill>
            <a:srgbClr val="1DAFED"/>
          </a:solidFill>
          <a:uFillTx/>
          <a:latin typeface="+mj-lt"/>
          <a:ea typeface="+mj-ea"/>
          <a:cs typeface="+mj-cs"/>
          <a:sym typeface="Helvetica"/>
        </a:defRPr>
      </a:lvl3pPr>
      <a:lvl4pPr marL="2210288" marR="0" indent="-305288" algn="l" defTabSz="825500" rtl="0" latinLnBrk="0">
        <a:lnSpc>
          <a:spcPct val="100000"/>
        </a:lnSpc>
        <a:spcBef>
          <a:spcPts val="0"/>
        </a:spcBef>
        <a:spcAft>
          <a:spcPts val="0"/>
        </a:spcAft>
        <a:buClrTx/>
        <a:buSzPct val="75000"/>
        <a:buFontTx/>
        <a:buChar char="•"/>
        <a:tabLst/>
        <a:defRPr sz="2500" b="1" i="0" u="none" strike="noStrike" cap="none" spc="0" baseline="0">
          <a:ln>
            <a:noFill/>
          </a:ln>
          <a:solidFill>
            <a:srgbClr val="1DAFED"/>
          </a:solidFill>
          <a:uFillTx/>
          <a:latin typeface="+mj-lt"/>
          <a:ea typeface="+mj-ea"/>
          <a:cs typeface="+mj-cs"/>
          <a:sym typeface="Helvetica"/>
        </a:defRPr>
      </a:lvl4pPr>
      <a:lvl5pPr marL="2845288" marR="0" indent="-305288" algn="l" defTabSz="825500" rtl="0" latinLnBrk="0">
        <a:lnSpc>
          <a:spcPct val="100000"/>
        </a:lnSpc>
        <a:spcBef>
          <a:spcPts val="0"/>
        </a:spcBef>
        <a:spcAft>
          <a:spcPts val="0"/>
        </a:spcAft>
        <a:buClrTx/>
        <a:buSzPct val="75000"/>
        <a:buFontTx/>
        <a:buChar char="•"/>
        <a:tabLst/>
        <a:defRPr sz="2500" b="1" i="0" u="none" strike="noStrike" cap="none" spc="0" baseline="0">
          <a:ln>
            <a:noFill/>
          </a:ln>
          <a:solidFill>
            <a:srgbClr val="1DAFED"/>
          </a:solidFill>
          <a:uFillTx/>
          <a:latin typeface="+mj-lt"/>
          <a:ea typeface="+mj-ea"/>
          <a:cs typeface="+mj-cs"/>
          <a:sym typeface="Helvetica"/>
        </a:defRPr>
      </a:lvl5pPr>
      <a:lvl6pPr marL="3480288" marR="0" indent="-305288" algn="l" defTabSz="825500" rtl="0" latinLnBrk="0">
        <a:lnSpc>
          <a:spcPct val="100000"/>
        </a:lnSpc>
        <a:spcBef>
          <a:spcPts val="0"/>
        </a:spcBef>
        <a:spcAft>
          <a:spcPts val="0"/>
        </a:spcAft>
        <a:buClrTx/>
        <a:buSzPct val="75000"/>
        <a:buFontTx/>
        <a:buChar char="•"/>
        <a:tabLst/>
        <a:defRPr sz="2500" b="1" i="0" u="none" strike="noStrike" cap="none" spc="0" baseline="0">
          <a:ln>
            <a:noFill/>
          </a:ln>
          <a:solidFill>
            <a:srgbClr val="1DAFED"/>
          </a:solidFill>
          <a:uFillTx/>
          <a:latin typeface="+mj-lt"/>
          <a:ea typeface="+mj-ea"/>
          <a:cs typeface="+mj-cs"/>
          <a:sym typeface="Helvetica"/>
        </a:defRPr>
      </a:lvl6pPr>
      <a:lvl7pPr marL="4115288" marR="0" indent="-305288" algn="l" defTabSz="825500" rtl="0" latinLnBrk="0">
        <a:lnSpc>
          <a:spcPct val="100000"/>
        </a:lnSpc>
        <a:spcBef>
          <a:spcPts val="0"/>
        </a:spcBef>
        <a:spcAft>
          <a:spcPts val="0"/>
        </a:spcAft>
        <a:buClrTx/>
        <a:buSzPct val="75000"/>
        <a:buFontTx/>
        <a:buChar char="•"/>
        <a:tabLst/>
        <a:defRPr sz="2500" b="1" i="0" u="none" strike="noStrike" cap="none" spc="0" baseline="0">
          <a:ln>
            <a:noFill/>
          </a:ln>
          <a:solidFill>
            <a:srgbClr val="1DAFED"/>
          </a:solidFill>
          <a:uFillTx/>
          <a:latin typeface="+mj-lt"/>
          <a:ea typeface="+mj-ea"/>
          <a:cs typeface="+mj-cs"/>
          <a:sym typeface="Helvetica"/>
        </a:defRPr>
      </a:lvl7pPr>
      <a:lvl8pPr marL="4750288" marR="0" indent="-305288" algn="l" defTabSz="825500" rtl="0" latinLnBrk="0">
        <a:lnSpc>
          <a:spcPct val="100000"/>
        </a:lnSpc>
        <a:spcBef>
          <a:spcPts val="0"/>
        </a:spcBef>
        <a:spcAft>
          <a:spcPts val="0"/>
        </a:spcAft>
        <a:buClrTx/>
        <a:buSzPct val="75000"/>
        <a:buFontTx/>
        <a:buChar char="•"/>
        <a:tabLst/>
        <a:defRPr sz="2500" b="1" i="0" u="none" strike="noStrike" cap="none" spc="0" baseline="0">
          <a:ln>
            <a:noFill/>
          </a:ln>
          <a:solidFill>
            <a:srgbClr val="1DAFED"/>
          </a:solidFill>
          <a:uFillTx/>
          <a:latin typeface="+mj-lt"/>
          <a:ea typeface="+mj-ea"/>
          <a:cs typeface="+mj-cs"/>
          <a:sym typeface="Helvetica"/>
        </a:defRPr>
      </a:lvl8pPr>
      <a:lvl9pPr marL="5385288" marR="0" indent="-305288" algn="l" defTabSz="825500" rtl="0" latinLnBrk="0">
        <a:lnSpc>
          <a:spcPct val="100000"/>
        </a:lnSpc>
        <a:spcBef>
          <a:spcPts val="0"/>
        </a:spcBef>
        <a:spcAft>
          <a:spcPts val="0"/>
        </a:spcAft>
        <a:buClrTx/>
        <a:buSzPct val="75000"/>
        <a:buFontTx/>
        <a:buChar char="•"/>
        <a:tabLst/>
        <a:defRPr sz="2500" b="1" i="0" u="none" strike="noStrike" cap="none" spc="0" baseline="0">
          <a:ln>
            <a:noFill/>
          </a:ln>
          <a:solidFill>
            <a:srgbClr val="1DAFED"/>
          </a:solidFill>
          <a:uFillTx/>
          <a:latin typeface="+mj-lt"/>
          <a:ea typeface="+mj-ea"/>
          <a:cs typeface="+mj-cs"/>
          <a:sym typeface="Helvetica"/>
        </a:defRPr>
      </a:lvl9pPr>
    </p:bodyStyle>
    <p:otherStyle>
      <a:lvl1pPr marL="0" marR="0" indent="0" algn="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1pPr>
      <a:lvl2pPr marL="0" marR="0" indent="0" algn="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2pPr>
      <a:lvl3pPr marL="0" marR="0" indent="0" algn="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3pPr>
      <a:lvl4pPr marL="0" marR="0" indent="0" algn="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4pPr>
      <a:lvl5pPr marL="0" marR="0" indent="0" algn="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5pPr>
      <a:lvl6pPr marL="0" marR="0" indent="0" algn="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6pPr>
      <a:lvl7pPr marL="0" marR="0" indent="0" algn="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7pPr>
      <a:lvl8pPr marL="0" marR="0" indent="0" algn="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8pPr>
      <a:lvl9pPr marL="0" marR="0" indent="0" algn="r" defTabSz="82550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NUL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1.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Rectangle"/>
          <p:cNvSpPr/>
          <p:nvPr/>
        </p:nvSpPr>
        <p:spPr>
          <a:xfrm>
            <a:off x="2487655" y="7908626"/>
            <a:ext cx="19408690" cy="1025641"/>
          </a:xfrm>
          <a:prstGeom prst="rect">
            <a:avLst/>
          </a:prstGeom>
          <a:solidFill>
            <a:srgbClr val="01A3FE"/>
          </a:solidFill>
          <a:ln w="12700">
            <a:miter lim="400000"/>
          </a:ln>
        </p:spPr>
        <p:txBody>
          <a:bodyPr lIns="50800" tIns="50800" rIns="50800" bIns="50800"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30" name="Amazing Presentation Template"/>
          <p:cNvSpPr/>
          <p:nvPr/>
        </p:nvSpPr>
        <p:spPr>
          <a:xfrm>
            <a:off x="3719120" y="5861467"/>
            <a:ext cx="17803153"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sz="7200" dirty="0">
                <a:solidFill>
                  <a:srgbClr val="01A3FE"/>
                </a:solidFill>
              </a:rPr>
              <a:t>知乎社交网络</a:t>
            </a:r>
            <a:r>
              <a:rPr lang="zh-CN" altLang="en-US" sz="7200" dirty="0">
                <a:solidFill>
                  <a:srgbClr val="000000"/>
                </a:solidFill>
              </a:rPr>
              <a:t>性质分析、聚类与预测</a:t>
            </a:r>
            <a:endParaRPr dirty="0">
              <a:solidFill>
                <a:srgbClr val="000000"/>
              </a:solidFill>
            </a:endParaRPr>
          </a:p>
        </p:txBody>
      </p:sp>
      <p:sp>
        <p:nvSpPr>
          <p:cNvPr id="132" name="Presented by : Mr. Takashi Hirakara"/>
          <p:cNvSpPr/>
          <p:nvPr/>
        </p:nvSpPr>
        <p:spPr>
          <a:xfrm>
            <a:off x="6909828" y="8093151"/>
            <a:ext cx="10564344"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2500" b="1">
                <a:solidFill>
                  <a:srgbClr val="FFFFFF"/>
                </a:solidFill>
              </a:defRPr>
            </a:lvl1pPr>
          </a:lstStyle>
          <a:p>
            <a:r>
              <a:rPr sz="3600" dirty="0"/>
              <a:t>Presented by :</a:t>
            </a:r>
            <a:r>
              <a:rPr lang="en-US" sz="3600" dirty="0"/>
              <a:t> </a:t>
            </a:r>
            <a:r>
              <a:rPr lang="zh-CN" altLang="en-US" sz="3600" dirty="0"/>
              <a:t>张悦嘉 孟博宇 林雅文</a:t>
            </a:r>
            <a:endParaRPr sz="3600" dirty="0"/>
          </a:p>
        </p:txBody>
      </p:sp>
      <p:pic>
        <p:nvPicPr>
          <p:cNvPr id="133" name="Image" descr="Image"/>
          <p:cNvPicPr>
            <a:picLocks noChangeAspect="1"/>
          </p:cNvPicPr>
          <p:nvPr/>
        </p:nvPicPr>
        <p:blipFill>
          <a:blip r:embed="rId2"/>
          <a:stretch>
            <a:fillRect/>
          </a:stretch>
        </p:blipFill>
        <p:spPr>
          <a:xfrm>
            <a:off x="3719120" y="1910781"/>
            <a:ext cx="3114115" cy="3114115"/>
          </a:xfrm>
          <a:prstGeom prst="rect">
            <a:avLst/>
          </a:prstGeom>
          <a:ln w="12700">
            <a:miter lim="400000"/>
          </a:ln>
        </p:spPr>
      </p:pic>
      <p:sp>
        <p:nvSpPr>
          <p:cNvPr id="2" name="文本框 1">
            <a:extLst>
              <a:ext uri="{FF2B5EF4-FFF2-40B4-BE49-F238E27FC236}">
                <a16:creationId xmlns:a16="http://schemas.microsoft.com/office/drawing/2014/main" id="{E61A27F7-F2AF-4D44-8417-9E1D636BA307}"/>
              </a:ext>
            </a:extLst>
          </p:cNvPr>
          <p:cNvSpPr txBox="1"/>
          <p:nvPr/>
        </p:nvSpPr>
        <p:spPr>
          <a:xfrm>
            <a:off x="8004463" y="9396822"/>
            <a:ext cx="837507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4000" b="0" i="0" u="none" strike="noStrike" cap="none" spc="0" normalizeH="0" baseline="0" dirty="0">
                <a:ln>
                  <a:noFill/>
                </a:ln>
                <a:solidFill>
                  <a:srgbClr val="53585F"/>
                </a:solidFill>
                <a:effectLst/>
                <a:uFillTx/>
                <a:latin typeface="+mj-lt"/>
                <a:ea typeface="+mj-ea"/>
                <a:cs typeface="+mj-cs"/>
                <a:sym typeface="Helvetica"/>
              </a:rPr>
              <a:t>2019</a:t>
            </a:r>
            <a:r>
              <a:rPr kumimoji="0" lang="zh-CN" altLang="en-US" sz="4000" b="0" i="0" u="none" strike="noStrike" cap="none" spc="0" normalizeH="0" baseline="0" dirty="0">
                <a:ln>
                  <a:noFill/>
                </a:ln>
                <a:solidFill>
                  <a:srgbClr val="53585F"/>
                </a:solidFill>
                <a:effectLst/>
                <a:uFillTx/>
                <a:latin typeface="+mj-lt"/>
                <a:ea typeface="+mj-ea"/>
                <a:cs typeface="+mj-cs"/>
                <a:sym typeface="Helvetica"/>
              </a:rPr>
              <a:t>年</a:t>
            </a:r>
            <a:r>
              <a:rPr kumimoji="0" lang="en-US" altLang="zh-CN" sz="4000" b="0" i="0" u="none" strike="noStrike" cap="none" spc="0" normalizeH="0" baseline="0" dirty="0">
                <a:ln>
                  <a:noFill/>
                </a:ln>
                <a:solidFill>
                  <a:srgbClr val="53585F"/>
                </a:solidFill>
                <a:effectLst/>
                <a:uFillTx/>
                <a:latin typeface="+mj-lt"/>
                <a:ea typeface="+mj-ea"/>
                <a:cs typeface="+mj-cs"/>
                <a:sym typeface="Helvetica"/>
              </a:rPr>
              <a:t>6</a:t>
            </a:r>
            <a:r>
              <a:rPr kumimoji="0" lang="zh-CN" altLang="en-US" sz="4000" b="0" i="0" u="none" strike="noStrike" cap="none" spc="0" normalizeH="0" baseline="0" dirty="0">
                <a:ln>
                  <a:noFill/>
                </a:ln>
                <a:solidFill>
                  <a:srgbClr val="53585F"/>
                </a:solidFill>
                <a:effectLst/>
                <a:uFillTx/>
                <a:latin typeface="+mj-lt"/>
                <a:ea typeface="+mj-ea"/>
                <a:cs typeface="+mj-cs"/>
                <a:sym typeface="Helvetica"/>
              </a:rPr>
              <a:t>月</a:t>
            </a:r>
            <a:r>
              <a:rPr kumimoji="0" lang="en-US" altLang="zh-CN" sz="4000" b="0" i="0" u="none" strike="noStrike" cap="none" spc="0" normalizeH="0" baseline="0" dirty="0">
                <a:ln>
                  <a:noFill/>
                </a:ln>
                <a:solidFill>
                  <a:srgbClr val="53585F"/>
                </a:solidFill>
                <a:effectLst/>
                <a:uFillTx/>
                <a:latin typeface="+mj-lt"/>
                <a:ea typeface="+mj-ea"/>
                <a:cs typeface="+mj-cs"/>
                <a:sym typeface="Helvetica"/>
              </a:rPr>
              <a:t>10</a:t>
            </a:r>
            <a:r>
              <a:rPr kumimoji="0" lang="zh-CN" altLang="en-US" sz="4000" b="0" i="0" u="none" strike="noStrike" cap="none" spc="0" normalizeH="0" baseline="0" dirty="0">
                <a:ln>
                  <a:noFill/>
                </a:ln>
                <a:solidFill>
                  <a:srgbClr val="53585F"/>
                </a:solidFill>
                <a:effectLst/>
                <a:uFillTx/>
                <a:latin typeface="+mj-lt"/>
                <a:ea typeface="+mj-ea"/>
                <a:cs typeface="+mj-cs"/>
                <a:sym typeface="Helvetica"/>
              </a:rPr>
              <a:t>日</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6" nodeType="afterEffect">
                                  <p:stCondLst>
                                    <p:cond delay="0"/>
                                  </p:stCondLst>
                                  <p:iterate>
                                    <p:tmAbs val="0"/>
                                  </p:iterate>
                                  <p:childTnLst>
                                    <p:set>
                                      <p:cBhvr>
                                        <p:cTn id="6" fill="hold"/>
                                        <p:tgtEl>
                                          <p:spTgt spid="130"/>
                                        </p:tgtEl>
                                        <p:attrNameLst>
                                          <p:attrName>style.visibility</p:attrName>
                                        </p:attrNameLst>
                                      </p:cBhvr>
                                      <p:to>
                                        <p:strVal val="visible"/>
                                      </p:to>
                                    </p:set>
                                    <p:animEffect transition="in" filter="dissolve">
                                      <p:cBhvr>
                                        <p:cTn id="7" dur="500"/>
                                        <p:tgtEl>
                                          <p:spTgt spid="130"/>
                                        </p:tgtEl>
                                      </p:cBhvr>
                                    </p:animEffect>
                                  </p:childTnLst>
                                </p:cTn>
                              </p:par>
                            </p:childTnLst>
                          </p:cTn>
                        </p:par>
                        <p:par>
                          <p:cTn id="8" fill="hold">
                            <p:stCondLst>
                              <p:cond delay="500"/>
                            </p:stCondLst>
                            <p:childTnLst>
                              <p:par>
                                <p:cTn id="9" presetID="9" presetClass="entr" fill="hold" grpId="4" nodeType="afterEffect">
                                  <p:stCondLst>
                                    <p:cond delay="0"/>
                                  </p:stCondLst>
                                  <p:iterate>
                                    <p:tmAbs val="0"/>
                                  </p:iterate>
                                  <p:childTnLst>
                                    <p:set>
                                      <p:cBhvr>
                                        <p:cTn id="10" fill="hold"/>
                                        <p:tgtEl>
                                          <p:spTgt spid="129"/>
                                        </p:tgtEl>
                                        <p:attrNameLst>
                                          <p:attrName>style.visibility</p:attrName>
                                        </p:attrNameLst>
                                      </p:cBhvr>
                                      <p:to>
                                        <p:strVal val="visible"/>
                                      </p:to>
                                    </p:set>
                                    <p:animEffect transition="in" filter="dissolve">
                                      <p:cBhvr>
                                        <p:cTn id="11" dur="500"/>
                                        <p:tgtEl>
                                          <p:spTgt spid="129"/>
                                        </p:tgtEl>
                                      </p:cBhvr>
                                    </p:animEffect>
                                  </p:childTnLst>
                                </p:cTn>
                              </p:par>
                            </p:childTnLst>
                          </p:cTn>
                        </p:par>
                        <p:par>
                          <p:cTn id="12" fill="hold">
                            <p:stCondLst>
                              <p:cond delay="1000"/>
                            </p:stCondLst>
                            <p:childTnLst>
                              <p:par>
                                <p:cTn id="13" presetID="9" presetClass="entr" fill="hold" grpId="5" nodeType="afterEffect">
                                  <p:stCondLst>
                                    <p:cond delay="0"/>
                                  </p:stCondLst>
                                  <p:iterate>
                                    <p:tmAbs val="0"/>
                                  </p:iterate>
                                  <p:childTnLst>
                                    <p:set>
                                      <p:cBhvr>
                                        <p:cTn id="14" fill="hold"/>
                                        <p:tgtEl>
                                          <p:spTgt spid="132"/>
                                        </p:tgtEl>
                                        <p:attrNameLst>
                                          <p:attrName>style.visibility</p:attrName>
                                        </p:attrNameLst>
                                      </p:cBhvr>
                                      <p:to>
                                        <p:strVal val="visible"/>
                                      </p:to>
                                    </p:set>
                                    <p:animEffect transition="in" filter="dissolve">
                                      <p:cBhvr>
                                        <p:cTn id="15"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4" animBg="1" advAuto="0"/>
      <p:bldP spid="130" grpId="6" animBg="1" advAuto="0"/>
      <p:bldP spid="132" grpId="5"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4294967295"/>
          </p:nvPr>
        </p:nvSpPr>
        <p:spPr>
          <a:xfrm>
            <a:off x="20831158" y="12217612"/>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40" name="Company Timeline With Imag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t>描述性分析</a:t>
            </a:r>
            <a:endParaRPr dirty="0"/>
          </a:p>
        </p:txBody>
      </p:sp>
      <p:sp>
        <p:nvSpPr>
          <p:cNvPr id="20" name="矩形 19">
            <a:extLst>
              <a:ext uri="{FF2B5EF4-FFF2-40B4-BE49-F238E27FC236}">
                <a16:creationId xmlns:a16="http://schemas.microsoft.com/office/drawing/2014/main" id="{AB1C5D9D-ADDA-4D39-96BC-18FC03B5F626}"/>
              </a:ext>
            </a:extLst>
          </p:cNvPr>
          <p:cNvSpPr/>
          <p:nvPr/>
        </p:nvSpPr>
        <p:spPr>
          <a:xfrm>
            <a:off x="2667582" y="2551011"/>
            <a:ext cx="3326552" cy="707886"/>
          </a:xfrm>
          <a:prstGeom prst="rect">
            <a:avLst/>
          </a:prstGeom>
        </p:spPr>
        <p:txBody>
          <a:bodyPr wrap="none">
            <a:spAutoFit/>
          </a:bodyPr>
          <a:lstStyle/>
          <a:p>
            <a:pPr marL="571500" indent="-571500" algn="l">
              <a:buFont typeface="Arial" panose="020B0604020202020204" pitchFamily="34" charset="0"/>
              <a:buChar char="•"/>
            </a:pPr>
            <a:r>
              <a:rPr lang="zh-CN" altLang="en-US" sz="4000" dirty="0">
                <a:solidFill>
                  <a:srgbClr val="1DAFED"/>
                </a:solidFill>
              </a:rPr>
              <a:t>机构号粉丝</a:t>
            </a:r>
            <a:endParaRPr lang="en-US" altLang="zh-CN" sz="4000" dirty="0">
              <a:solidFill>
                <a:srgbClr val="1DAFED"/>
              </a:solidFill>
            </a:endParaRPr>
          </a:p>
        </p:txBody>
      </p:sp>
      <p:sp>
        <p:nvSpPr>
          <p:cNvPr id="7" name="文本框 6">
            <a:extLst>
              <a:ext uri="{FF2B5EF4-FFF2-40B4-BE49-F238E27FC236}">
                <a16:creationId xmlns:a16="http://schemas.microsoft.com/office/drawing/2014/main" id="{68E5DB82-7585-43C0-AB83-66CB6E6D9C19}"/>
              </a:ext>
            </a:extLst>
          </p:cNvPr>
          <p:cNvSpPr txBox="1"/>
          <p:nvPr/>
        </p:nvSpPr>
        <p:spPr>
          <a:xfrm>
            <a:off x="4387202" y="3379497"/>
            <a:ext cx="5155658" cy="707886"/>
          </a:xfrm>
          <a:prstGeom prst="rect">
            <a:avLst/>
          </a:prstGeom>
          <a:noFill/>
        </p:spPr>
        <p:txBody>
          <a:bodyPr wrap="square" rtlCol="0">
            <a:spAutoFit/>
          </a:bodyPr>
          <a:lstStyle/>
          <a:p>
            <a:r>
              <a:rPr lang="en-US" altLang="zh-CN" sz="4000" dirty="0"/>
              <a:t>36</a:t>
            </a:r>
            <a:r>
              <a:rPr lang="zh-CN" altLang="en-US" sz="4000" dirty="0"/>
              <a:t>氪</a:t>
            </a:r>
          </a:p>
        </p:txBody>
      </p:sp>
      <p:sp>
        <p:nvSpPr>
          <p:cNvPr id="8" name="文本框 7">
            <a:extLst>
              <a:ext uri="{FF2B5EF4-FFF2-40B4-BE49-F238E27FC236}">
                <a16:creationId xmlns:a16="http://schemas.microsoft.com/office/drawing/2014/main" id="{69D2E37C-A43A-4804-AA19-004B4F513566}"/>
              </a:ext>
            </a:extLst>
          </p:cNvPr>
          <p:cNvSpPr txBox="1"/>
          <p:nvPr/>
        </p:nvSpPr>
        <p:spPr>
          <a:xfrm>
            <a:off x="13842251" y="3379497"/>
            <a:ext cx="7354110" cy="707886"/>
          </a:xfrm>
          <a:prstGeom prst="rect">
            <a:avLst/>
          </a:prstGeom>
          <a:noFill/>
        </p:spPr>
        <p:txBody>
          <a:bodyPr wrap="square" rtlCol="0">
            <a:spAutoFit/>
          </a:bodyPr>
          <a:lstStyle/>
          <a:p>
            <a:r>
              <a:rPr lang="zh-CN" altLang="en-US" sz="4000" dirty="0"/>
              <a:t>京师心理大学堂</a:t>
            </a:r>
          </a:p>
        </p:txBody>
      </p:sp>
      <p:pic>
        <p:nvPicPr>
          <p:cNvPr id="9" name="图片 8" descr="图片包含 文字&#10;&#10;描述已自动生成">
            <a:extLst>
              <a:ext uri="{FF2B5EF4-FFF2-40B4-BE49-F238E27FC236}">
                <a16:creationId xmlns:a16="http://schemas.microsoft.com/office/drawing/2014/main" id="{DA6CD69A-8086-4D70-97CD-09251C09D922}"/>
              </a:ext>
            </a:extLst>
          </p:cNvPr>
          <p:cNvPicPr>
            <a:picLocks noChangeAspect="1"/>
          </p:cNvPicPr>
          <p:nvPr/>
        </p:nvPicPr>
        <p:blipFill rotWithShape="1">
          <a:blip r:embed="rId2">
            <a:extLst>
              <a:ext uri="{28A0092B-C50C-407E-A947-70E740481C1C}">
                <a14:useLocalDpi xmlns:a14="http://schemas.microsoft.com/office/drawing/2010/main" val="0"/>
              </a:ext>
            </a:extLst>
          </a:blip>
          <a:srcRect t="13411"/>
          <a:stretch/>
        </p:blipFill>
        <p:spPr>
          <a:xfrm>
            <a:off x="2667582" y="4589123"/>
            <a:ext cx="8156117" cy="8377605"/>
          </a:xfrm>
          <a:prstGeom prst="rect">
            <a:avLst/>
          </a:prstGeom>
        </p:spPr>
      </p:pic>
      <p:pic>
        <p:nvPicPr>
          <p:cNvPr id="10" name="图片 9" descr="图片包含 文字&#10;&#10;描述已自动生成">
            <a:extLst>
              <a:ext uri="{FF2B5EF4-FFF2-40B4-BE49-F238E27FC236}">
                <a16:creationId xmlns:a16="http://schemas.microsoft.com/office/drawing/2014/main" id="{D1B55A7C-8D28-4094-AE8E-77F4E8F90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936" y="4347411"/>
            <a:ext cx="7512118" cy="8619317"/>
          </a:xfrm>
          <a:prstGeom prst="rect">
            <a:avLst/>
          </a:prstGeom>
        </p:spPr>
      </p:pic>
    </p:spTree>
    <p:extLst>
      <p:ext uri="{BB962C8B-B14F-4D97-AF65-F5344CB8AC3E}">
        <p14:creationId xmlns:p14="http://schemas.microsoft.com/office/powerpoint/2010/main" val="2844818106"/>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40"/>
                                        </p:tgtEl>
                                        <p:attrNameLst>
                                          <p:attrName>style.visibility</p:attrName>
                                        </p:attrNameLst>
                                      </p:cBhvr>
                                      <p:to>
                                        <p:strVal val="visible"/>
                                      </p:to>
                                    </p:set>
                                    <p:animEffect transition="in" filter="dissolve">
                                      <p:cBhvr>
                                        <p:cTn id="7"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4294967295"/>
          </p:nvPr>
        </p:nvSpPr>
        <p:spPr>
          <a:xfrm>
            <a:off x="20831158" y="12217612"/>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40" name="Company Timeline With Imag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t>描述性分析</a:t>
            </a:r>
            <a:endParaRPr dirty="0"/>
          </a:p>
        </p:txBody>
      </p:sp>
      <p:sp>
        <p:nvSpPr>
          <p:cNvPr id="20" name="矩形 19">
            <a:extLst>
              <a:ext uri="{FF2B5EF4-FFF2-40B4-BE49-F238E27FC236}">
                <a16:creationId xmlns:a16="http://schemas.microsoft.com/office/drawing/2014/main" id="{AB1C5D9D-ADDA-4D39-96BC-18FC03B5F626}"/>
              </a:ext>
            </a:extLst>
          </p:cNvPr>
          <p:cNvSpPr/>
          <p:nvPr/>
        </p:nvSpPr>
        <p:spPr>
          <a:xfrm>
            <a:off x="2667582" y="2551011"/>
            <a:ext cx="1787669" cy="707886"/>
          </a:xfrm>
          <a:prstGeom prst="rect">
            <a:avLst/>
          </a:prstGeom>
        </p:spPr>
        <p:txBody>
          <a:bodyPr wrap="none">
            <a:spAutoFit/>
          </a:bodyPr>
          <a:lstStyle/>
          <a:p>
            <a:pPr marL="571500" indent="-571500" algn="l">
              <a:buFont typeface="Arial" panose="020B0604020202020204" pitchFamily="34" charset="0"/>
              <a:buChar char="•"/>
            </a:pPr>
            <a:r>
              <a:rPr lang="zh-CN" altLang="en-US" sz="4000" dirty="0">
                <a:solidFill>
                  <a:srgbClr val="1DAFED"/>
                </a:solidFill>
              </a:rPr>
              <a:t>行业</a:t>
            </a:r>
            <a:endParaRPr lang="en-US" altLang="zh-CN" sz="4000" dirty="0">
              <a:solidFill>
                <a:srgbClr val="1DAFED"/>
              </a:solidFill>
            </a:endParaRPr>
          </a:p>
        </p:txBody>
      </p:sp>
      <p:sp>
        <p:nvSpPr>
          <p:cNvPr id="7" name="文本框 6">
            <a:extLst>
              <a:ext uri="{FF2B5EF4-FFF2-40B4-BE49-F238E27FC236}">
                <a16:creationId xmlns:a16="http://schemas.microsoft.com/office/drawing/2014/main" id="{68E5DB82-7585-43C0-AB83-66CB6E6D9C19}"/>
              </a:ext>
            </a:extLst>
          </p:cNvPr>
          <p:cNvSpPr txBox="1"/>
          <p:nvPr/>
        </p:nvSpPr>
        <p:spPr>
          <a:xfrm>
            <a:off x="4387202" y="3379497"/>
            <a:ext cx="5155658" cy="707886"/>
          </a:xfrm>
          <a:prstGeom prst="rect">
            <a:avLst/>
          </a:prstGeom>
          <a:noFill/>
        </p:spPr>
        <p:txBody>
          <a:bodyPr wrap="square" rtlCol="0">
            <a:spAutoFit/>
          </a:bodyPr>
          <a:lstStyle/>
          <a:p>
            <a:r>
              <a:rPr lang="en-US" altLang="zh-CN" sz="4000" dirty="0"/>
              <a:t>36</a:t>
            </a:r>
            <a:r>
              <a:rPr lang="zh-CN" altLang="en-US" sz="4000" dirty="0"/>
              <a:t>氪</a:t>
            </a:r>
          </a:p>
        </p:txBody>
      </p:sp>
      <p:sp>
        <p:nvSpPr>
          <p:cNvPr id="8" name="文本框 7">
            <a:extLst>
              <a:ext uri="{FF2B5EF4-FFF2-40B4-BE49-F238E27FC236}">
                <a16:creationId xmlns:a16="http://schemas.microsoft.com/office/drawing/2014/main" id="{69D2E37C-A43A-4804-AA19-004B4F513566}"/>
              </a:ext>
            </a:extLst>
          </p:cNvPr>
          <p:cNvSpPr txBox="1"/>
          <p:nvPr/>
        </p:nvSpPr>
        <p:spPr>
          <a:xfrm>
            <a:off x="13842251" y="3379497"/>
            <a:ext cx="7354110" cy="707886"/>
          </a:xfrm>
          <a:prstGeom prst="rect">
            <a:avLst/>
          </a:prstGeom>
          <a:noFill/>
        </p:spPr>
        <p:txBody>
          <a:bodyPr wrap="square" rtlCol="0">
            <a:spAutoFit/>
          </a:bodyPr>
          <a:lstStyle/>
          <a:p>
            <a:r>
              <a:rPr lang="zh-CN" altLang="en-US" sz="4000" dirty="0"/>
              <a:t>京师心理大学堂</a:t>
            </a:r>
          </a:p>
        </p:txBody>
      </p:sp>
      <p:pic>
        <p:nvPicPr>
          <p:cNvPr id="3" name="图片 2">
            <a:extLst>
              <a:ext uri="{FF2B5EF4-FFF2-40B4-BE49-F238E27FC236}">
                <a16:creationId xmlns:a16="http://schemas.microsoft.com/office/drawing/2014/main" id="{F6AE137A-976B-436F-800C-C9B0D77E7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3473" y="5132070"/>
            <a:ext cx="10683043" cy="5550568"/>
          </a:xfrm>
          <a:prstGeom prst="rect">
            <a:avLst/>
          </a:prstGeom>
        </p:spPr>
      </p:pic>
      <p:pic>
        <p:nvPicPr>
          <p:cNvPr id="5" name="图片 4">
            <a:extLst>
              <a:ext uri="{FF2B5EF4-FFF2-40B4-BE49-F238E27FC236}">
                <a16:creationId xmlns:a16="http://schemas.microsoft.com/office/drawing/2014/main" id="{33106A11-C055-4848-A36C-498547AE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540" y="5132070"/>
            <a:ext cx="10683043" cy="6502722"/>
          </a:xfrm>
          <a:prstGeom prst="rect">
            <a:avLst/>
          </a:prstGeom>
        </p:spPr>
      </p:pic>
      <p:sp>
        <p:nvSpPr>
          <p:cNvPr id="6" name="矩形 5">
            <a:extLst>
              <a:ext uri="{FF2B5EF4-FFF2-40B4-BE49-F238E27FC236}">
                <a16:creationId xmlns:a16="http://schemas.microsoft.com/office/drawing/2014/main" id="{1E3BD906-C7A6-49C0-9569-E94D070E94F3}"/>
              </a:ext>
            </a:extLst>
          </p:cNvPr>
          <p:cNvSpPr/>
          <p:nvPr/>
        </p:nvSpPr>
        <p:spPr>
          <a:xfrm>
            <a:off x="8887326" y="10926586"/>
            <a:ext cx="5438274" cy="1416412"/>
          </a:xfrm>
          <a:prstGeom prst="rect">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Helvetica"/>
            </a:endParaRPr>
          </a:p>
        </p:txBody>
      </p:sp>
    </p:spTree>
    <p:extLst>
      <p:ext uri="{BB962C8B-B14F-4D97-AF65-F5344CB8AC3E}">
        <p14:creationId xmlns:p14="http://schemas.microsoft.com/office/powerpoint/2010/main" val="1144859205"/>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40"/>
                                        </p:tgtEl>
                                        <p:attrNameLst>
                                          <p:attrName>style.visibility</p:attrName>
                                        </p:attrNameLst>
                                      </p:cBhvr>
                                      <p:to>
                                        <p:strVal val="visible"/>
                                      </p:to>
                                    </p:set>
                                    <p:animEffect transition="in" filter="dissolve">
                                      <p:cBhvr>
                                        <p:cTn id="7"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数据简介"/>
          <p:cNvSpPr/>
          <p:nvPr/>
        </p:nvSpPr>
        <p:spPr>
          <a:xfrm>
            <a:off x="15125386" y="2364559"/>
            <a:ext cx="70137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a:solidFill>
                  <a:srgbClr val="1DAFED"/>
                </a:solidFill>
              </a:defRPr>
            </a:lvl1pPr>
          </a:lstStyle>
          <a:p>
            <a:r>
              <a:rPr lang="zh-CN" altLang="en-US" dirty="0"/>
              <a:t>网络性质</a:t>
            </a:r>
            <a:endParaRPr lang="en-US" altLang="zh-CN" dirty="0"/>
          </a:p>
        </p:txBody>
      </p:sp>
      <p:sp>
        <p:nvSpPr>
          <p:cNvPr id="176" name="数据来源"/>
          <p:cNvSpPr/>
          <p:nvPr/>
        </p:nvSpPr>
        <p:spPr>
          <a:xfrm>
            <a:off x="17084969" y="4788017"/>
            <a:ext cx="5397501" cy="912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4800" dirty="0"/>
              <a:t>中心性</a:t>
            </a:r>
            <a:endParaRPr sz="4800" dirty="0"/>
          </a:p>
        </p:txBody>
      </p:sp>
      <p:pic>
        <p:nvPicPr>
          <p:cNvPr id="177" name="Image" descr="Image"/>
          <p:cNvPicPr>
            <a:picLocks noChangeAspect="1"/>
          </p:cNvPicPr>
          <p:nvPr/>
        </p:nvPicPr>
        <p:blipFill>
          <a:blip r:embed="rId2"/>
          <a:stretch>
            <a:fillRect/>
          </a:stretch>
        </p:blipFill>
        <p:spPr>
          <a:xfrm>
            <a:off x="-107637" y="-36823"/>
            <a:ext cx="13789589" cy="13789589"/>
          </a:xfrm>
          <a:prstGeom prst="rect">
            <a:avLst/>
          </a:prstGeom>
          <a:ln w="12700">
            <a:miter lim="400000"/>
          </a:ln>
        </p:spPr>
      </p:pic>
      <p:grpSp>
        <p:nvGrpSpPr>
          <p:cNvPr id="180" name="Group"/>
          <p:cNvGrpSpPr/>
          <p:nvPr/>
        </p:nvGrpSpPr>
        <p:grpSpPr>
          <a:xfrm>
            <a:off x="15167004" y="4579993"/>
            <a:ext cx="1270001" cy="1270001"/>
            <a:chOff x="0" y="0"/>
            <a:chExt cx="1270000" cy="1270000"/>
          </a:xfrm>
        </p:grpSpPr>
        <p:sp>
          <p:nvSpPr>
            <p:cNvPr id="178"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sp>
          <p:nvSpPr>
            <p:cNvPr id="179" name="1"/>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000"/>
                <a:t>1</a:t>
              </a:r>
            </a:p>
          </p:txBody>
        </p:sp>
      </p:grpSp>
      <p:grpSp>
        <p:nvGrpSpPr>
          <p:cNvPr id="2" name="组合 1">
            <a:extLst>
              <a:ext uri="{FF2B5EF4-FFF2-40B4-BE49-F238E27FC236}">
                <a16:creationId xmlns:a16="http://schemas.microsoft.com/office/drawing/2014/main" id="{B7B719D8-73B8-4535-9188-3D118C36C411}"/>
              </a:ext>
            </a:extLst>
          </p:cNvPr>
          <p:cNvGrpSpPr/>
          <p:nvPr/>
        </p:nvGrpSpPr>
        <p:grpSpPr>
          <a:xfrm>
            <a:off x="15167004" y="6488886"/>
            <a:ext cx="7315466" cy="1270001"/>
            <a:chOff x="15167004" y="6873896"/>
            <a:chExt cx="7315466" cy="1270001"/>
          </a:xfrm>
        </p:grpSpPr>
        <p:grpSp>
          <p:nvGrpSpPr>
            <p:cNvPr id="183" name="Group"/>
            <p:cNvGrpSpPr/>
            <p:nvPr/>
          </p:nvGrpSpPr>
          <p:grpSpPr>
            <a:xfrm>
              <a:off x="15167004" y="6873896"/>
              <a:ext cx="1270001" cy="1270001"/>
              <a:chOff x="0" y="0"/>
              <a:chExt cx="1270000" cy="1270000"/>
            </a:xfrm>
          </p:grpSpPr>
          <p:sp>
            <p:nvSpPr>
              <p:cNvPr id="181"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sp>
            <p:nvSpPr>
              <p:cNvPr id="182" name="2"/>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000"/>
                  <a:t>2</a:t>
                </a:r>
              </a:p>
            </p:txBody>
          </p:sp>
        </p:grpSp>
        <p:sp>
          <p:nvSpPr>
            <p:cNvPr id="184" name="描述性分析"/>
            <p:cNvSpPr/>
            <p:nvPr/>
          </p:nvSpPr>
          <p:spPr>
            <a:xfrm>
              <a:off x="17084969" y="7064079"/>
              <a:ext cx="5397501" cy="912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4800" dirty="0"/>
                <a:t>直径</a:t>
              </a:r>
              <a:endParaRPr sz="4800" dirty="0"/>
            </a:p>
          </p:txBody>
        </p:sp>
      </p:grpSp>
      <p:grpSp>
        <p:nvGrpSpPr>
          <p:cNvPr id="15" name="组合 14">
            <a:extLst>
              <a:ext uri="{FF2B5EF4-FFF2-40B4-BE49-F238E27FC236}">
                <a16:creationId xmlns:a16="http://schemas.microsoft.com/office/drawing/2014/main" id="{230A8E4D-AB29-49C3-B2E2-3D45FE60195E}"/>
              </a:ext>
            </a:extLst>
          </p:cNvPr>
          <p:cNvGrpSpPr/>
          <p:nvPr/>
        </p:nvGrpSpPr>
        <p:grpSpPr>
          <a:xfrm>
            <a:off x="15167004" y="8204203"/>
            <a:ext cx="7315466" cy="1270001"/>
            <a:chOff x="15167004" y="6873896"/>
            <a:chExt cx="7315466" cy="1270001"/>
          </a:xfrm>
        </p:grpSpPr>
        <p:grpSp>
          <p:nvGrpSpPr>
            <p:cNvPr id="16" name="Group">
              <a:extLst>
                <a:ext uri="{FF2B5EF4-FFF2-40B4-BE49-F238E27FC236}">
                  <a16:creationId xmlns:a16="http://schemas.microsoft.com/office/drawing/2014/main" id="{486B08D2-0F0E-4A66-BBCF-4336FF5F1D11}"/>
                </a:ext>
              </a:extLst>
            </p:cNvPr>
            <p:cNvGrpSpPr/>
            <p:nvPr/>
          </p:nvGrpSpPr>
          <p:grpSpPr>
            <a:xfrm>
              <a:off x="15167004" y="6873896"/>
              <a:ext cx="1270001" cy="1270001"/>
              <a:chOff x="0" y="0"/>
              <a:chExt cx="1270000" cy="1270000"/>
            </a:xfrm>
          </p:grpSpPr>
          <p:sp>
            <p:nvSpPr>
              <p:cNvPr id="18" name="Circle">
                <a:extLst>
                  <a:ext uri="{FF2B5EF4-FFF2-40B4-BE49-F238E27FC236}">
                    <a16:creationId xmlns:a16="http://schemas.microsoft.com/office/drawing/2014/main" id="{ABBE4A68-A609-4443-B172-6AC744174875}"/>
                  </a:ext>
                </a:extLst>
              </p:cNvPr>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sp>
            <p:nvSpPr>
              <p:cNvPr id="19" name="2">
                <a:extLst>
                  <a:ext uri="{FF2B5EF4-FFF2-40B4-BE49-F238E27FC236}">
                    <a16:creationId xmlns:a16="http://schemas.microsoft.com/office/drawing/2014/main" id="{8F177C7E-0C81-423C-8554-2288028E7AC7}"/>
                  </a:ext>
                </a:extLst>
              </p:cNvPr>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000" dirty="0"/>
                  <a:t>3</a:t>
                </a:r>
                <a:endParaRPr sz="4000" dirty="0"/>
              </a:p>
            </p:txBody>
          </p:sp>
        </p:grpSp>
        <p:sp>
          <p:nvSpPr>
            <p:cNvPr id="17" name="描述性分析">
              <a:extLst>
                <a:ext uri="{FF2B5EF4-FFF2-40B4-BE49-F238E27FC236}">
                  <a16:creationId xmlns:a16="http://schemas.microsoft.com/office/drawing/2014/main" id="{498A4824-41AF-4EA4-A5F3-65C55AC84484}"/>
                </a:ext>
              </a:extLst>
            </p:cNvPr>
            <p:cNvSpPr/>
            <p:nvPr/>
          </p:nvSpPr>
          <p:spPr>
            <a:xfrm>
              <a:off x="17084969" y="7064079"/>
              <a:ext cx="5397501" cy="912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4800" dirty="0"/>
                <a:t>可视化</a:t>
              </a:r>
              <a:endParaRPr sz="4800" dirty="0"/>
            </a:p>
          </p:txBody>
        </p:sp>
      </p:grpSp>
      <p:grpSp>
        <p:nvGrpSpPr>
          <p:cNvPr id="20" name="组合 19">
            <a:extLst>
              <a:ext uri="{FF2B5EF4-FFF2-40B4-BE49-F238E27FC236}">
                <a16:creationId xmlns:a16="http://schemas.microsoft.com/office/drawing/2014/main" id="{34ECFDEE-3C12-48CC-BFDF-E6E9BCD3E2F3}"/>
              </a:ext>
            </a:extLst>
          </p:cNvPr>
          <p:cNvGrpSpPr/>
          <p:nvPr/>
        </p:nvGrpSpPr>
        <p:grpSpPr>
          <a:xfrm>
            <a:off x="15208977" y="10016323"/>
            <a:ext cx="7315466" cy="1270001"/>
            <a:chOff x="15167004" y="6873896"/>
            <a:chExt cx="7315466" cy="1270001"/>
          </a:xfrm>
        </p:grpSpPr>
        <p:grpSp>
          <p:nvGrpSpPr>
            <p:cNvPr id="21" name="Group">
              <a:extLst>
                <a:ext uri="{FF2B5EF4-FFF2-40B4-BE49-F238E27FC236}">
                  <a16:creationId xmlns:a16="http://schemas.microsoft.com/office/drawing/2014/main" id="{8F351DBD-DA6C-4136-B707-47EB79E5FD16}"/>
                </a:ext>
              </a:extLst>
            </p:cNvPr>
            <p:cNvGrpSpPr/>
            <p:nvPr/>
          </p:nvGrpSpPr>
          <p:grpSpPr>
            <a:xfrm>
              <a:off x="15167004" y="6873896"/>
              <a:ext cx="1270001" cy="1270001"/>
              <a:chOff x="0" y="0"/>
              <a:chExt cx="1270000" cy="1270000"/>
            </a:xfrm>
          </p:grpSpPr>
          <p:sp>
            <p:nvSpPr>
              <p:cNvPr id="23" name="Circle">
                <a:extLst>
                  <a:ext uri="{FF2B5EF4-FFF2-40B4-BE49-F238E27FC236}">
                    <a16:creationId xmlns:a16="http://schemas.microsoft.com/office/drawing/2014/main" id="{72A85013-493F-4AE5-A5A9-A77F7C20A9E3}"/>
                  </a:ext>
                </a:extLst>
              </p:cNvPr>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dirty="0"/>
              </a:p>
            </p:txBody>
          </p:sp>
          <p:sp>
            <p:nvSpPr>
              <p:cNvPr id="24" name="2">
                <a:extLst>
                  <a:ext uri="{FF2B5EF4-FFF2-40B4-BE49-F238E27FC236}">
                    <a16:creationId xmlns:a16="http://schemas.microsoft.com/office/drawing/2014/main" id="{FD31F351-C9F8-482B-A2A7-14B37C334436}"/>
                  </a:ext>
                </a:extLst>
              </p:cNvPr>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000" dirty="0"/>
                  <a:t>4</a:t>
                </a:r>
                <a:endParaRPr sz="4000" dirty="0"/>
              </a:p>
            </p:txBody>
          </p:sp>
        </p:grpSp>
        <p:sp>
          <p:nvSpPr>
            <p:cNvPr id="22" name="描述性分析">
              <a:extLst>
                <a:ext uri="{FF2B5EF4-FFF2-40B4-BE49-F238E27FC236}">
                  <a16:creationId xmlns:a16="http://schemas.microsoft.com/office/drawing/2014/main" id="{FD02AC68-03D6-43C8-90DC-E27BA964F5E8}"/>
                </a:ext>
              </a:extLst>
            </p:cNvPr>
            <p:cNvSpPr/>
            <p:nvPr/>
          </p:nvSpPr>
          <p:spPr>
            <a:xfrm>
              <a:off x="17084969" y="7064079"/>
              <a:ext cx="5397501" cy="912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4800" dirty="0"/>
                <a:t>思考</a:t>
              </a:r>
              <a:endParaRPr sz="4800" dirty="0"/>
            </a:p>
          </p:txBody>
        </p:sp>
      </p:grpSp>
    </p:spTree>
    <p:extLst>
      <p:ext uri="{BB962C8B-B14F-4D97-AF65-F5344CB8AC3E}">
        <p14:creationId xmlns:p14="http://schemas.microsoft.com/office/powerpoint/2010/main" val="3567713377"/>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75"/>
                                        </p:tgtEl>
                                        <p:attrNameLst>
                                          <p:attrName>style.visibility</p:attrName>
                                        </p:attrNameLst>
                                      </p:cBhvr>
                                      <p:to>
                                        <p:strVal val="visible"/>
                                      </p:to>
                                    </p:set>
                                    <p:animEffect transition="in" filter="dissolve">
                                      <p:cBhvr>
                                        <p:cTn id="7" dur="500"/>
                                        <p:tgtEl>
                                          <p:spTgt spid="175"/>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177"/>
                                        </p:tgtEl>
                                        <p:attrNameLst>
                                          <p:attrName>style.visibility</p:attrName>
                                        </p:attrNameLst>
                                      </p:cBhvr>
                                      <p:to>
                                        <p:strVal val="visible"/>
                                      </p:to>
                                    </p:set>
                                    <p:animEffect transition="in" filter="wipe(right)">
                                      <p:cBhvr>
                                        <p:cTn id="11" dur="500"/>
                                        <p:tgtEl>
                                          <p:spTgt spid="177"/>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76"/>
                                        </p:tgtEl>
                                        <p:attrNameLst>
                                          <p:attrName>style.visibility</p:attrName>
                                        </p:attrNameLst>
                                      </p:cBhvr>
                                      <p:to>
                                        <p:strVal val="visible"/>
                                      </p:to>
                                    </p:set>
                                    <p:animEffect transition="in" filter="dissolve">
                                      <p:cBhvr>
                                        <p:cTn id="15" dur="500"/>
                                        <p:tgtEl>
                                          <p:spTgt spid="176"/>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80"/>
                                        </p:tgtEl>
                                        <p:attrNameLst>
                                          <p:attrName>style.visibility</p:attrName>
                                        </p:attrNameLst>
                                      </p:cBhvr>
                                      <p:to>
                                        <p:strVal val="visible"/>
                                      </p:to>
                                    </p:set>
                                    <p:animEffect transition="in" filter="dissolve">
                                      <p:cBhvr>
                                        <p:cTn id="19"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p:bldP spid="176" grpId="0" animBg="1" advAuto="0"/>
      <p:bldP spid="177" grpId="0" animBg="1" advAuto="0"/>
      <p:bldP spid="180"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D132A2-CDAD-40B9-9F5F-F24A8295AC72}"/>
              </a:ext>
            </a:extLst>
          </p:cNvPr>
          <p:cNvSpPr txBox="1"/>
          <p:nvPr/>
        </p:nvSpPr>
        <p:spPr>
          <a:xfrm>
            <a:off x="1474838" y="1002890"/>
            <a:ext cx="20116800" cy="2800767"/>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pPr marL="571500" indent="-571500" algn="l">
              <a:buFont typeface="Arial" panose="020B0604020202020204" pitchFamily="34" charset="0"/>
              <a:buChar char="•"/>
            </a:pPr>
            <a:r>
              <a:rPr lang="en-US" altLang="zh-CN" sz="4400" dirty="0">
                <a:solidFill>
                  <a:srgbClr val="1DAFED"/>
                </a:solidFill>
              </a:rPr>
              <a:t>degree</a:t>
            </a:r>
          </a:p>
          <a:p>
            <a:pPr marL="1485900" indent="-1485900">
              <a:buFont typeface="+mj-lt"/>
              <a:buAutoNum type="arabicPeriod"/>
            </a:pPr>
            <a:endParaRPr lang="zh-CN" altLang="en-US" sz="7200" dirty="0"/>
          </a:p>
        </p:txBody>
      </p:sp>
      <p:graphicFrame>
        <p:nvGraphicFramePr>
          <p:cNvPr id="2" name="表格 1">
            <a:extLst>
              <a:ext uri="{FF2B5EF4-FFF2-40B4-BE49-F238E27FC236}">
                <a16:creationId xmlns:a16="http://schemas.microsoft.com/office/drawing/2014/main" id="{F18A3EE2-95E1-4034-B9DE-7F40C23A1F61}"/>
              </a:ext>
            </a:extLst>
          </p:cNvPr>
          <p:cNvGraphicFramePr>
            <a:graphicFrameLocks noGrp="1"/>
          </p:cNvGraphicFramePr>
          <p:nvPr>
            <p:extLst>
              <p:ext uri="{D42A27DB-BD31-4B8C-83A1-F6EECF244321}">
                <p14:modId xmlns:p14="http://schemas.microsoft.com/office/powerpoint/2010/main" val="891933196"/>
              </p:ext>
            </p:extLst>
          </p:nvPr>
        </p:nvGraphicFramePr>
        <p:xfrm>
          <a:off x="2776318" y="4254868"/>
          <a:ext cx="7200000" cy="7919999"/>
        </p:xfrm>
        <a:graphic>
          <a:graphicData uri="http://schemas.openxmlformats.org/drawingml/2006/table">
            <a:tbl>
              <a:tblPr>
                <a:tableStyleId>{5C22544A-7EE6-4342-B048-85BDC9FD1C3A}</a:tableStyleId>
              </a:tblPr>
              <a:tblGrid>
                <a:gridCol w="3677538">
                  <a:extLst>
                    <a:ext uri="{9D8B030D-6E8A-4147-A177-3AD203B41FA5}">
                      <a16:colId xmlns:a16="http://schemas.microsoft.com/office/drawing/2014/main" val="3543007321"/>
                    </a:ext>
                  </a:extLst>
                </a:gridCol>
                <a:gridCol w="3522462">
                  <a:extLst>
                    <a:ext uri="{9D8B030D-6E8A-4147-A177-3AD203B41FA5}">
                      <a16:colId xmlns:a16="http://schemas.microsoft.com/office/drawing/2014/main" val="1563567862"/>
                    </a:ext>
                  </a:extLst>
                </a:gridCol>
              </a:tblGrid>
              <a:tr h="781991">
                <a:tc>
                  <a:txBody>
                    <a:bodyPr/>
                    <a:lstStyle/>
                    <a:p>
                      <a:pPr marL="0" algn="l" defTabSz="914400" rtl="0" eaLnBrk="1" fontAlgn="ctr" latinLnBrk="0" hangingPunct="1"/>
                      <a:r>
                        <a:rPr lang="zh-CN" altLang="en-US" sz="3600" u="none" strike="noStrike" kern="1200" dirty="0">
                          <a:effectLst/>
                        </a:rPr>
                        <a:t>丁香医生</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59311</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3115511304"/>
                  </a:ext>
                </a:extLst>
              </a:tr>
              <a:tr h="781991">
                <a:tc>
                  <a:txBody>
                    <a:bodyPr/>
                    <a:lstStyle/>
                    <a:p>
                      <a:pPr marL="0" algn="l" defTabSz="914400" rtl="0" eaLnBrk="1" fontAlgn="ctr" latinLnBrk="0" hangingPunct="1"/>
                      <a:r>
                        <a:rPr lang="zh-CN" altLang="en-US" sz="3600" u="none" strike="noStrike" kern="1200" dirty="0">
                          <a:effectLst/>
                        </a:rPr>
                        <a:t>王瑞恩</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25717</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3440814162"/>
                  </a:ext>
                </a:extLst>
              </a:tr>
              <a:tr h="781991">
                <a:tc>
                  <a:txBody>
                    <a:bodyPr/>
                    <a:lstStyle/>
                    <a:p>
                      <a:pPr marL="0" algn="l" defTabSz="914400" rtl="0" eaLnBrk="1" fontAlgn="ctr" latinLnBrk="0" hangingPunct="1"/>
                      <a:r>
                        <a:rPr lang="zh-CN" altLang="en-US" sz="3600" u="none" strike="noStrike" kern="1200" dirty="0">
                          <a:effectLst/>
                        </a:rPr>
                        <a:t>楠爷</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24554</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1254305934"/>
                  </a:ext>
                </a:extLst>
              </a:tr>
              <a:tr h="781991">
                <a:tc>
                  <a:txBody>
                    <a:bodyPr/>
                    <a:lstStyle/>
                    <a:p>
                      <a:pPr marL="0" algn="l" defTabSz="914400" rtl="0" eaLnBrk="1" fontAlgn="ctr" latinLnBrk="0" hangingPunct="1"/>
                      <a:r>
                        <a:rPr lang="zh-CN" altLang="en-US" sz="3600" u="none" strike="noStrike" kern="1200" dirty="0">
                          <a:effectLst/>
                        </a:rPr>
                        <a:t>周源</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23813</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1952570383"/>
                  </a:ext>
                </a:extLst>
              </a:tr>
              <a:tr h="882080">
                <a:tc>
                  <a:txBody>
                    <a:bodyPr/>
                    <a:lstStyle/>
                    <a:p>
                      <a:pPr marL="0" algn="l" defTabSz="914400" rtl="0" eaLnBrk="1" fontAlgn="ctr" latinLnBrk="0" hangingPunct="1"/>
                      <a:r>
                        <a:rPr lang="en-US" sz="3600" u="none" strike="noStrike" kern="1200" dirty="0">
                          <a:effectLst/>
                        </a:rPr>
                        <a:t>Sean Ye</a:t>
                      </a:r>
                      <a:endParaRPr 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21638</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727155388"/>
                  </a:ext>
                </a:extLst>
              </a:tr>
              <a:tr h="781991">
                <a:tc>
                  <a:txBody>
                    <a:bodyPr/>
                    <a:lstStyle/>
                    <a:p>
                      <a:pPr marL="0" algn="l" defTabSz="914400" rtl="0" eaLnBrk="1" fontAlgn="ctr" latinLnBrk="0" hangingPunct="1"/>
                      <a:r>
                        <a:rPr lang="zh-CN" altLang="en-US" sz="3600" u="none" strike="noStrike" kern="1200">
                          <a:effectLst/>
                        </a:rPr>
                        <a:t>以太创服</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18344</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547716028"/>
                  </a:ext>
                </a:extLst>
              </a:tr>
              <a:tr h="781991">
                <a:tc>
                  <a:txBody>
                    <a:bodyPr/>
                    <a:lstStyle/>
                    <a:p>
                      <a:pPr marL="0" algn="l" defTabSz="914400" rtl="0" eaLnBrk="1" fontAlgn="ctr" latinLnBrk="0" hangingPunct="1"/>
                      <a:r>
                        <a:rPr lang="zh-CN" altLang="en-US" sz="3600" u="none" strike="noStrike" kern="1200">
                          <a:effectLst/>
                        </a:rPr>
                        <a:t>汪惟</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18191</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4238707493"/>
                  </a:ext>
                </a:extLst>
              </a:tr>
              <a:tr h="781991">
                <a:tc>
                  <a:txBody>
                    <a:bodyPr/>
                    <a:lstStyle/>
                    <a:p>
                      <a:pPr marL="0" algn="l" defTabSz="914400" rtl="0" eaLnBrk="1" fontAlgn="ctr" latinLnBrk="0" hangingPunct="1"/>
                      <a:r>
                        <a:rPr lang="zh-CN" altLang="en-US" sz="3600" u="none" strike="noStrike" kern="1200" dirty="0">
                          <a:effectLst/>
                        </a:rPr>
                        <a:t>王诺诺</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16344</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1203435341"/>
                  </a:ext>
                </a:extLst>
              </a:tr>
              <a:tr h="781991">
                <a:tc>
                  <a:txBody>
                    <a:bodyPr/>
                    <a:lstStyle/>
                    <a:p>
                      <a:pPr marL="0" algn="l" defTabSz="914400" rtl="0" eaLnBrk="1" fontAlgn="ctr" latinLnBrk="0" hangingPunct="1"/>
                      <a:r>
                        <a:rPr lang="zh-CN" altLang="en-US" sz="3600" u="none" strike="noStrike" kern="1200">
                          <a:effectLst/>
                        </a:rPr>
                        <a:t>简浅</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15702</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3805784826"/>
                  </a:ext>
                </a:extLst>
              </a:tr>
              <a:tr h="781991">
                <a:tc>
                  <a:txBody>
                    <a:bodyPr/>
                    <a:lstStyle/>
                    <a:p>
                      <a:pPr marL="0" algn="l" defTabSz="914400" rtl="0" eaLnBrk="1" fontAlgn="ctr" latinLnBrk="0" hangingPunct="1"/>
                      <a:r>
                        <a:rPr lang="zh-CN" altLang="en-US" sz="3600" u="none" strike="noStrike" kern="1200">
                          <a:effectLst/>
                        </a:rPr>
                        <a:t>万金油</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15615</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2273677900"/>
                  </a:ext>
                </a:extLst>
              </a:tr>
            </a:tbl>
          </a:graphicData>
        </a:graphic>
      </p:graphicFrame>
      <p:graphicFrame>
        <p:nvGraphicFramePr>
          <p:cNvPr id="3" name="表格 2">
            <a:extLst>
              <a:ext uri="{FF2B5EF4-FFF2-40B4-BE49-F238E27FC236}">
                <a16:creationId xmlns:a16="http://schemas.microsoft.com/office/drawing/2014/main" id="{D2A6C91B-C023-46F0-9B7D-4FF5F90E9DF0}"/>
              </a:ext>
            </a:extLst>
          </p:cNvPr>
          <p:cNvGraphicFramePr>
            <a:graphicFrameLocks noGrp="1"/>
          </p:cNvGraphicFramePr>
          <p:nvPr>
            <p:extLst>
              <p:ext uri="{D42A27DB-BD31-4B8C-83A1-F6EECF244321}">
                <p14:modId xmlns:p14="http://schemas.microsoft.com/office/powerpoint/2010/main" val="1377306391"/>
              </p:ext>
            </p:extLst>
          </p:nvPr>
        </p:nvGraphicFramePr>
        <p:xfrm>
          <a:off x="14391638" y="4254871"/>
          <a:ext cx="7200000" cy="7919996"/>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3845830678"/>
                    </a:ext>
                  </a:extLst>
                </a:gridCol>
                <a:gridCol w="3600000">
                  <a:extLst>
                    <a:ext uri="{9D8B030D-6E8A-4147-A177-3AD203B41FA5}">
                      <a16:colId xmlns:a16="http://schemas.microsoft.com/office/drawing/2014/main" val="1286644738"/>
                    </a:ext>
                  </a:extLst>
                </a:gridCol>
              </a:tblGrid>
              <a:tr h="705425">
                <a:tc>
                  <a:txBody>
                    <a:bodyPr/>
                    <a:lstStyle/>
                    <a:p>
                      <a:pPr marL="0" algn="l" defTabSz="914400" rtl="0" eaLnBrk="1" fontAlgn="ctr" latinLnBrk="0" hangingPunct="1"/>
                      <a:r>
                        <a:rPr lang="zh-CN" altLang="en-US" sz="3600" u="none" strike="noStrike" kern="1200" dirty="0">
                          <a:effectLst/>
                        </a:rPr>
                        <a:t>丁香</a:t>
                      </a:r>
                      <a:r>
                        <a:rPr lang="zh-CN" altLang="en-US" sz="3600" b="0" i="0" u="none" strike="noStrike" kern="1200" cap="none" spc="0" baseline="0" dirty="0">
                          <a:ln>
                            <a:noFill/>
                          </a:ln>
                          <a:solidFill>
                            <a:schemeClr val="dk1"/>
                          </a:solidFill>
                          <a:effectLst/>
                          <a:uFillTx/>
                          <a:latin typeface="+mn-lt"/>
                          <a:ea typeface="+mn-ea"/>
                          <a:cs typeface="+mn-cs"/>
                          <a:sym typeface="Helvetica"/>
                        </a:rPr>
                        <a:t>医生</a:t>
                      </a:r>
                    </a:p>
                  </a:txBody>
                  <a:tcPr marL="15240" marR="15240" marT="15240" marB="0" anchor="ctr"/>
                </a:tc>
                <a:tc>
                  <a:txBody>
                    <a:bodyPr/>
                    <a:lstStyle/>
                    <a:p>
                      <a:pPr marL="0" algn="l" defTabSz="914400" rtl="0" eaLnBrk="1" fontAlgn="ctr" latinLnBrk="0" hangingPunct="1"/>
                      <a:r>
                        <a:rPr lang="en-US" altLang="zh-CN" sz="3600" u="none" strike="noStrike" kern="1200" dirty="0">
                          <a:effectLst/>
                        </a:rPr>
                        <a:t>102345</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3106608738"/>
                  </a:ext>
                </a:extLst>
              </a:tr>
              <a:tr h="801619">
                <a:tc>
                  <a:txBody>
                    <a:bodyPr/>
                    <a:lstStyle/>
                    <a:p>
                      <a:pPr marL="0" algn="l" defTabSz="914400" rtl="0" eaLnBrk="1" fontAlgn="ctr" latinLnBrk="0" hangingPunct="1"/>
                      <a:r>
                        <a:rPr lang="zh-CN" altLang="en-US" sz="3600" u="none" strike="noStrike" kern="1200" dirty="0">
                          <a:effectLst/>
                        </a:rPr>
                        <a:t>刘看山</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65413</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2269876399"/>
                  </a:ext>
                </a:extLst>
              </a:tr>
              <a:tr h="801619">
                <a:tc>
                  <a:txBody>
                    <a:bodyPr/>
                    <a:lstStyle/>
                    <a:p>
                      <a:pPr marL="0" algn="l" defTabSz="914400" rtl="0" eaLnBrk="1" fontAlgn="ctr" latinLnBrk="0" hangingPunct="1"/>
                      <a:r>
                        <a:rPr lang="zh-CN" altLang="en-US" sz="3600" u="none" strike="noStrike" kern="1200" dirty="0">
                          <a:effectLst/>
                        </a:rPr>
                        <a:t>即可运动</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63087</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1415667566"/>
                  </a:ext>
                </a:extLst>
              </a:tr>
              <a:tr h="801619">
                <a:tc>
                  <a:txBody>
                    <a:bodyPr/>
                    <a:lstStyle/>
                    <a:p>
                      <a:pPr marL="0" algn="l" defTabSz="914400" rtl="0" eaLnBrk="1" fontAlgn="ctr" latinLnBrk="0" hangingPunct="1"/>
                      <a:r>
                        <a:rPr lang="zh-CN" altLang="en-US" sz="3600" u="none" strike="noStrike" kern="1200" dirty="0">
                          <a:effectLst/>
                        </a:rPr>
                        <a:t>中国科普博览</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33638</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490845962"/>
                  </a:ext>
                </a:extLst>
              </a:tr>
              <a:tr h="801619">
                <a:tc>
                  <a:txBody>
                    <a:bodyPr/>
                    <a:lstStyle/>
                    <a:p>
                      <a:pPr marL="0" algn="l" defTabSz="914400" rtl="0" eaLnBrk="1" fontAlgn="ctr" latinLnBrk="0" hangingPunct="1"/>
                      <a:r>
                        <a:rPr lang="zh-CN" altLang="en-US" sz="3600" u="none" strike="noStrike" kern="1200" dirty="0">
                          <a:effectLst/>
                        </a:rPr>
                        <a:t>简单心理</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28844</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2933867589"/>
                  </a:ext>
                </a:extLst>
              </a:tr>
              <a:tr h="801619">
                <a:tc>
                  <a:txBody>
                    <a:bodyPr/>
                    <a:lstStyle/>
                    <a:p>
                      <a:pPr marL="0" algn="l" defTabSz="914400" rtl="0" eaLnBrk="1" fontAlgn="ctr" latinLnBrk="0" hangingPunct="1"/>
                      <a:r>
                        <a:rPr lang="zh-CN" altLang="en-US" sz="3600" u="none" strike="noStrike" kern="1200">
                          <a:effectLst/>
                        </a:rPr>
                        <a:t>木棉</a:t>
                      </a:r>
                      <a:r>
                        <a:rPr lang="en-US" altLang="zh-CN" sz="3600" u="none" strike="noStrike" kern="1200">
                          <a:effectLst/>
                        </a:rPr>
                        <a:t>959</a:t>
                      </a:r>
                      <a:endParaRPr lang="en-US" altLang="zh-CN"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23007</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577638425"/>
                  </a:ext>
                </a:extLst>
              </a:tr>
              <a:tr h="801619">
                <a:tc>
                  <a:txBody>
                    <a:bodyPr/>
                    <a:lstStyle/>
                    <a:p>
                      <a:pPr marL="0" algn="l" defTabSz="914400" rtl="0" eaLnBrk="1" fontAlgn="ctr" latinLnBrk="0" hangingPunct="1"/>
                      <a:r>
                        <a:rPr lang="zh-CN" altLang="en-US" sz="3600" u="none" strike="noStrike" kern="1200">
                          <a:effectLst/>
                        </a:rPr>
                        <a:t>叶壮</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20552</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1388628862"/>
                  </a:ext>
                </a:extLst>
              </a:tr>
              <a:tr h="801619">
                <a:tc>
                  <a:txBody>
                    <a:bodyPr/>
                    <a:lstStyle/>
                    <a:p>
                      <a:pPr marL="0" algn="l" defTabSz="914400" rtl="0" eaLnBrk="1" fontAlgn="ctr" latinLnBrk="0" hangingPunct="1"/>
                      <a:r>
                        <a:rPr lang="zh-CN" altLang="en-US" sz="3600" u="none" strike="noStrike" kern="1200">
                          <a:effectLst/>
                        </a:rPr>
                        <a:t>宏桑</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20412</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337704680"/>
                  </a:ext>
                </a:extLst>
              </a:tr>
              <a:tr h="801619">
                <a:tc>
                  <a:txBody>
                    <a:bodyPr/>
                    <a:lstStyle/>
                    <a:p>
                      <a:pPr marL="0" algn="l" defTabSz="914400" rtl="0" eaLnBrk="1" fontAlgn="ctr" latinLnBrk="0" hangingPunct="1"/>
                      <a:r>
                        <a:rPr lang="zh-CN" altLang="en-US" sz="3600" u="none" strike="noStrike" kern="1200">
                          <a:effectLst/>
                        </a:rPr>
                        <a:t>动机在杭州</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18791</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384947863"/>
                  </a:ext>
                </a:extLst>
              </a:tr>
              <a:tr h="801619">
                <a:tc>
                  <a:txBody>
                    <a:bodyPr/>
                    <a:lstStyle/>
                    <a:p>
                      <a:pPr marL="0" algn="l" defTabSz="914400" rtl="0" eaLnBrk="1" fontAlgn="ctr" latinLnBrk="0" hangingPunct="1"/>
                      <a:r>
                        <a:rPr lang="zh-CN" altLang="en-US" sz="3600" u="none" strike="noStrike" kern="1200">
                          <a:effectLst/>
                        </a:rPr>
                        <a:t>朵拉陈</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18344</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2138057134"/>
                  </a:ext>
                </a:extLst>
              </a:tr>
            </a:tbl>
          </a:graphicData>
        </a:graphic>
      </p:graphicFrame>
      <p:sp>
        <p:nvSpPr>
          <p:cNvPr id="8" name="文本框 7">
            <a:extLst>
              <a:ext uri="{FF2B5EF4-FFF2-40B4-BE49-F238E27FC236}">
                <a16:creationId xmlns:a16="http://schemas.microsoft.com/office/drawing/2014/main" id="{F980A0CF-D4B6-43AA-B4FB-91153757361D}"/>
              </a:ext>
            </a:extLst>
          </p:cNvPr>
          <p:cNvSpPr txBox="1"/>
          <p:nvPr/>
        </p:nvSpPr>
        <p:spPr>
          <a:xfrm>
            <a:off x="5386093" y="3338658"/>
            <a:ext cx="5155658" cy="707886"/>
          </a:xfrm>
          <a:prstGeom prst="rect">
            <a:avLst/>
          </a:prstGeom>
          <a:noFill/>
        </p:spPr>
        <p:txBody>
          <a:bodyPr wrap="square" rtlCol="0">
            <a:spAutoFit/>
          </a:bodyPr>
          <a:lstStyle/>
          <a:p>
            <a:r>
              <a:rPr lang="en-US" altLang="zh-CN" sz="4000" dirty="0"/>
              <a:t>36</a:t>
            </a:r>
            <a:r>
              <a:rPr lang="zh-CN" altLang="en-US" sz="4000" dirty="0"/>
              <a:t>氪</a:t>
            </a:r>
          </a:p>
        </p:txBody>
      </p:sp>
      <p:sp>
        <p:nvSpPr>
          <p:cNvPr id="9" name="文本框 8">
            <a:extLst>
              <a:ext uri="{FF2B5EF4-FFF2-40B4-BE49-F238E27FC236}">
                <a16:creationId xmlns:a16="http://schemas.microsoft.com/office/drawing/2014/main" id="{B186A4F7-A1DC-4F4E-879B-5D1AF8E1FFF8}"/>
              </a:ext>
            </a:extLst>
          </p:cNvPr>
          <p:cNvSpPr txBox="1"/>
          <p:nvPr/>
        </p:nvSpPr>
        <p:spPr>
          <a:xfrm>
            <a:off x="15038965" y="3338659"/>
            <a:ext cx="7354110" cy="707886"/>
          </a:xfrm>
          <a:prstGeom prst="rect">
            <a:avLst/>
          </a:prstGeom>
          <a:noFill/>
        </p:spPr>
        <p:txBody>
          <a:bodyPr wrap="square" rtlCol="0">
            <a:spAutoFit/>
          </a:bodyPr>
          <a:lstStyle/>
          <a:p>
            <a:r>
              <a:rPr lang="zh-CN" altLang="en-US" sz="4000" dirty="0"/>
              <a:t>京师心理大学堂</a:t>
            </a:r>
          </a:p>
        </p:txBody>
      </p:sp>
    </p:spTree>
    <p:extLst>
      <p:ext uri="{BB962C8B-B14F-4D97-AF65-F5344CB8AC3E}">
        <p14:creationId xmlns:p14="http://schemas.microsoft.com/office/powerpoint/2010/main" val="3453232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a:extLst>
              <a:ext uri="{FF2B5EF4-FFF2-40B4-BE49-F238E27FC236}">
                <a16:creationId xmlns:a16="http://schemas.microsoft.com/office/drawing/2014/main" id="{EFA84C9C-7D02-464D-B9D8-06CD77F2D861}"/>
              </a:ext>
            </a:extLst>
          </p:cNvPr>
          <p:cNvGraphicFramePr>
            <a:graphicFrameLocks noGrp="1"/>
          </p:cNvGraphicFramePr>
          <p:nvPr>
            <p:extLst>
              <p:ext uri="{D42A27DB-BD31-4B8C-83A1-F6EECF244321}">
                <p14:modId xmlns:p14="http://schemas.microsoft.com/office/powerpoint/2010/main" val="519014978"/>
              </p:ext>
            </p:extLst>
          </p:nvPr>
        </p:nvGraphicFramePr>
        <p:xfrm>
          <a:off x="2745302" y="4269827"/>
          <a:ext cx="7200000" cy="7920000"/>
        </p:xfrm>
        <a:graphic>
          <a:graphicData uri="http://schemas.openxmlformats.org/drawingml/2006/table">
            <a:tbl>
              <a:tblPr>
                <a:tableStyleId>{5C22544A-7EE6-4342-B048-85BDC9FD1C3A}</a:tableStyleId>
              </a:tblPr>
              <a:tblGrid>
                <a:gridCol w="4167860">
                  <a:extLst>
                    <a:ext uri="{9D8B030D-6E8A-4147-A177-3AD203B41FA5}">
                      <a16:colId xmlns:a16="http://schemas.microsoft.com/office/drawing/2014/main" val="2337314326"/>
                    </a:ext>
                  </a:extLst>
                </a:gridCol>
                <a:gridCol w="3032140">
                  <a:extLst>
                    <a:ext uri="{9D8B030D-6E8A-4147-A177-3AD203B41FA5}">
                      <a16:colId xmlns:a16="http://schemas.microsoft.com/office/drawing/2014/main" val="1233526990"/>
                    </a:ext>
                  </a:extLst>
                </a:gridCol>
              </a:tblGrid>
              <a:tr h="792000">
                <a:tc>
                  <a:txBody>
                    <a:bodyPr/>
                    <a:lstStyle/>
                    <a:p>
                      <a:pPr algn="l" fontAlgn="ctr"/>
                      <a:r>
                        <a:rPr lang="zh-CN" altLang="en-US" sz="3600" u="none" strike="noStrike" dirty="0">
                          <a:effectLst/>
                        </a:rPr>
                        <a:t>周源</a:t>
                      </a:r>
                      <a:endParaRPr lang="zh-CN" altLang="en-US"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0.0221</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1276523420"/>
                  </a:ext>
                </a:extLst>
              </a:tr>
              <a:tr h="792000">
                <a:tc>
                  <a:txBody>
                    <a:bodyPr/>
                    <a:lstStyle/>
                    <a:p>
                      <a:pPr algn="l" fontAlgn="ctr"/>
                      <a:r>
                        <a:rPr lang="zh-CN" altLang="en-US" sz="3600" u="none" strike="noStrike" dirty="0">
                          <a:effectLst/>
                        </a:rPr>
                        <a:t>丁香医生</a:t>
                      </a:r>
                      <a:endParaRPr lang="zh-CN" altLang="en-US"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0.021304</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2012903054"/>
                  </a:ext>
                </a:extLst>
              </a:tr>
              <a:tr h="792000">
                <a:tc>
                  <a:txBody>
                    <a:bodyPr/>
                    <a:lstStyle/>
                    <a:p>
                      <a:pPr algn="l" fontAlgn="ctr"/>
                      <a:r>
                        <a:rPr lang="zh-CN" altLang="en-US" sz="3600" u="none" strike="noStrike" dirty="0">
                          <a:effectLst/>
                        </a:rPr>
                        <a:t>机器之心</a:t>
                      </a:r>
                      <a:endParaRPr lang="zh-CN" altLang="en-US"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0.012275</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1100238083"/>
                  </a:ext>
                </a:extLst>
              </a:tr>
              <a:tr h="792000">
                <a:tc>
                  <a:txBody>
                    <a:bodyPr/>
                    <a:lstStyle/>
                    <a:p>
                      <a:pPr algn="l" fontAlgn="ctr"/>
                      <a:r>
                        <a:rPr lang="zh-CN" altLang="en-US" sz="3600" u="none" strike="noStrike" dirty="0">
                          <a:effectLst/>
                        </a:rPr>
                        <a:t>楠爷</a:t>
                      </a:r>
                      <a:endParaRPr lang="zh-CN" altLang="en-US"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0.01075</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894717734"/>
                  </a:ext>
                </a:extLst>
              </a:tr>
              <a:tr h="792000">
                <a:tc>
                  <a:txBody>
                    <a:bodyPr/>
                    <a:lstStyle/>
                    <a:p>
                      <a:pPr algn="l" fontAlgn="ctr"/>
                      <a:r>
                        <a:rPr lang="zh-CN" altLang="en-US" sz="3600" u="none" strike="noStrike" dirty="0">
                          <a:effectLst/>
                        </a:rPr>
                        <a:t>王瑞恩</a:t>
                      </a:r>
                      <a:endParaRPr lang="zh-CN" altLang="en-US"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0.010576</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2241810597"/>
                  </a:ext>
                </a:extLst>
              </a:tr>
              <a:tr h="792000">
                <a:tc>
                  <a:txBody>
                    <a:bodyPr/>
                    <a:lstStyle/>
                    <a:p>
                      <a:pPr algn="l" fontAlgn="ctr"/>
                      <a:r>
                        <a:rPr lang="zh-CN" altLang="en-US" sz="3600" u="none" strike="noStrike" dirty="0">
                          <a:effectLst/>
                        </a:rPr>
                        <a:t>王诺诺</a:t>
                      </a:r>
                      <a:endParaRPr lang="zh-CN" altLang="en-US"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0.010431</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3084938859"/>
                  </a:ext>
                </a:extLst>
              </a:tr>
              <a:tr h="792000">
                <a:tc>
                  <a:txBody>
                    <a:bodyPr/>
                    <a:lstStyle/>
                    <a:p>
                      <a:pPr algn="l" fontAlgn="ctr"/>
                      <a:r>
                        <a:rPr lang="zh-CN" altLang="en-US" sz="3600" u="none" strike="noStrike" dirty="0">
                          <a:effectLst/>
                        </a:rPr>
                        <a:t>庄明（</a:t>
                      </a:r>
                      <a:r>
                        <a:rPr lang="en-US" sz="3600" u="none" strike="noStrike" dirty="0">
                          <a:effectLst/>
                        </a:rPr>
                        <a:t>rosicky311)</a:t>
                      </a:r>
                      <a:endParaRPr lang="en-US"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0.009085</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2835591581"/>
                  </a:ext>
                </a:extLst>
              </a:tr>
              <a:tr h="792000">
                <a:tc>
                  <a:txBody>
                    <a:bodyPr/>
                    <a:lstStyle/>
                    <a:p>
                      <a:pPr algn="l" fontAlgn="ctr"/>
                      <a:r>
                        <a:rPr lang="zh-CN" altLang="en-US" sz="3600" u="none" strike="noStrike" dirty="0">
                          <a:effectLst/>
                        </a:rPr>
                        <a:t>以太创服</a:t>
                      </a:r>
                      <a:endParaRPr lang="zh-CN" altLang="en-US"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0.008779</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2264297540"/>
                  </a:ext>
                </a:extLst>
              </a:tr>
              <a:tr h="792000">
                <a:tc>
                  <a:txBody>
                    <a:bodyPr/>
                    <a:lstStyle/>
                    <a:p>
                      <a:pPr algn="l" fontAlgn="ctr"/>
                      <a:r>
                        <a:rPr lang="zh-CN" altLang="en-US" sz="3600" u="none" strike="noStrike">
                          <a:effectLst/>
                        </a:rPr>
                        <a:t>汪惟</a:t>
                      </a:r>
                      <a:endParaRPr lang="zh-CN" altLang="en-US" sz="3600" b="0" i="0" u="none" strike="noStrike">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0.00867</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2566673785"/>
                  </a:ext>
                </a:extLst>
              </a:tr>
              <a:tr h="792000">
                <a:tc>
                  <a:txBody>
                    <a:bodyPr/>
                    <a:lstStyle/>
                    <a:p>
                      <a:pPr algn="l" fontAlgn="ctr"/>
                      <a:r>
                        <a:rPr lang="en-US" sz="3600" u="none" strike="noStrike">
                          <a:effectLst/>
                        </a:rPr>
                        <a:t>Sean Ye</a:t>
                      </a:r>
                      <a:endParaRPr lang="en-US" sz="3600" b="0" i="0" u="none" strike="noStrike">
                        <a:solidFill>
                          <a:srgbClr val="000000"/>
                        </a:solidFill>
                        <a:effectLst/>
                        <a:latin typeface="等线" panose="02010600030101010101" pitchFamily="2" charset="-122"/>
                        <a:ea typeface="等线" panose="02010600030101010101" pitchFamily="2" charset="-122"/>
                      </a:endParaRPr>
                    </a:p>
                  </a:txBody>
                  <a:tcPr marL="15240" marR="15240" marT="15240" marB="0" anchor="ctr"/>
                </a:tc>
                <a:tc>
                  <a:txBody>
                    <a:bodyPr/>
                    <a:lstStyle/>
                    <a:p>
                      <a:pPr algn="l" fontAlgn="ctr"/>
                      <a:r>
                        <a:rPr lang="en-US" altLang="zh-CN" sz="3600" u="none" strike="noStrike" dirty="0">
                          <a:effectLst/>
                        </a:rPr>
                        <a:t>0.008067</a:t>
                      </a:r>
                      <a:endParaRPr lang="en-US" altLang="zh-CN" sz="3600" b="0" i="0" u="none" strike="noStrike" dirty="0">
                        <a:solidFill>
                          <a:srgbClr val="000000"/>
                        </a:solidFill>
                        <a:effectLst/>
                        <a:latin typeface="等线" panose="02010600030101010101" pitchFamily="2" charset="-122"/>
                        <a:ea typeface="等线" panose="02010600030101010101" pitchFamily="2" charset="-122"/>
                      </a:endParaRPr>
                    </a:p>
                  </a:txBody>
                  <a:tcPr marL="15240" marR="15240" marT="15240" marB="0" anchor="ctr"/>
                </a:tc>
                <a:extLst>
                  <a:ext uri="{0D108BD9-81ED-4DB2-BD59-A6C34878D82A}">
                    <a16:rowId xmlns:a16="http://schemas.microsoft.com/office/drawing/2014/main" val="3820893840"/>
                  </a:ext>
                </a:extLst>
              </a:tr>
            </a:tbl>
          </a:graphicData>
        </a:graphic>
      </p:graphicFrame>
      <p:graphicFrame>
        <p:nvGraphicFramePr>
          <p:cNvPr id="6" name="表格 5">
            <a:extLst>
              <a:ext uri="{FF2B5EF4-FFF2-40B4-BE49-F238E27FC236}">
                <a16:creationId xmlns:a16="http://schemas.microsoft.com/office/drawing/2014/main" id="{B0C8DD1D-0D62-4860-97E6-4D476F4303ED}"/>
              </a:ext>
            </a:extLst>
          </p:cNvPr>
          <p:cNvGraphicFramePr>
            <a:graphicFrameLocks noGrp="1"/>
          </p:cNvGraphicFramePr>
          <p:nvPr>
            <p:extLst>
              <p:ext uri="{D42A27DB-BD31-4B8C-83A1-F6EECF244321}">
                <p14:modId xmlns:p14="http://schemas.microsoft.com/office/powerpoint/2010/main" val="1086021097"/>
              </p:ext>
            </p:extLst>
          </p:nvPr>
        </p:nvGraphicFramePr>
        <p:xfrm>
          <a:off x="14414789" y="4269827"/>
          <a:ext cx="7176849" cy="79200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143294833"/>
                    </a:ext>
                  </a:extLst>
                </a:gridCol>
                <a:gridCol w="3576849">
                  <a:extLst>
                    <a:ext uri="{9D8B030D-6E8A-4147-A177-3AD203B41FA5}">
                      <a16:colId xmlns:a16="http://schemas.microsoft.com/office/drawing/2014/main" val="2733634615"/>
                    </a:ext>
                  </a:extLst>
                </a:gridCol>
              </a:tblGrid>
              <a:tr h="792000">
                <a:tc>
                  <a:txBody>
                    <a:bodyPr/>
                    <a:lstStyle/>
                    <a:p>
                      <a:pPr marL="0" algn="l" defTabSz="914400" rtl="0" eaLnBrk="1" fontAlgn="ctr" latinLnBrk="0" hangingPunct="1"/>
                      <a:r>
                        <a:rPr lang="zh-CN" altLang="en-US" sz="3600" u="none" strike="noStrike" kern="1200" dirty="0">
                          <a:effectLst/>
                        </a:rPr>
                        <a:t>丁香医生</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a:effectLst/>
                        </a:rPr>
                        <a:t>0.044635</a:t>
                      </a:r>
                      <a:endParaRPr lang="en-US" altLang="zh-CN" sz="3600" u="none" strike="noStrike" kern="120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3774991769"/>
                  </a:ext>
                </a:extLst>
              </a:tr>
              <a:tr h="792000">
                <a:tc>
                  <a:txBody>
                    <a:bodyPr/>
                    <a:lstStyle/>
                    <a:p>
                      <a:pPr marL="0" algn="l" defTabSz="914400" rtl="0" eaLnBrk="1" fontAlgn="ctr" latinLnBrk="0" hangingPunct="1"/>
                      <a:r>
                        <a:rPr lang="zh-CN" altLang="en-US" sz="3600" u="none" strike="noStrike" kern="1200" dirty="0">
                          <a:effectLst/>
                        </a:rPr>
                        <a:t>中国科普博览</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0.039199</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1470308369"/>
                  </a:ext>
                </a:extLst>
              </a:tr>
              <a:tr h="792000">
                <a:tc>
                  <a:txBody>
                    <a:bodyPr/>
                    <a:lstStyle/>
                    <a:p>
                      <a:pPr marL="0" algn="l" defTabSz="914400" rtl="0" eaLnBrk="1" fontAlgn="ctr" latinLnBrk="0" hangingPunct="1"/>
                      <a:r>
                        <a:rPr lang="zh-CN" altLang="en-US" sz="3600" u="none" strike="noStrike" kern="1200" dirty="0">
                          <a:effectLst/>
                        </a:rPr>
                        <a:t>动机在杭州</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a:effectLst/>
                        </a:rPr>
                        <a:t>0.020232</a:t>
                      </a:r>
                      <a:endParaRPr lang="en-US" altLang="zh-CN" sz="3600" u="none" strike="noStrike" kern="120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2644848278"/>
                  </a:ext>
                </a:extLst>
              </a:tr>
              <a:tr h="792000">
                <a:tc>
                  <a:txBody>
                    <a:bodyPr/>
                    <a:lstStyle/>
                    <a:p>
                      <a:pPr marL="0" algn="l" defTabSz="914400" rtl="0" eaLnBrk="1" fontAlgn="ctr" latinLnBrk="0" hangingPunct="1"/>
                      <a:r>
                        <a:rPr lang="zh-CN" altLang="en-US" sz="3600" u="none" strike="noStrike" kern="1200" dirty="0">
                          <a:effectLst/>
                        </a:rPr>
                        <a:t>刘看山</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0.019475</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3009737712"/>
                  </a:ext>
                </a:extLst>
              </a:tr>
              <a:tr h="792000">
                <a:tc>
                  <a:txBody>
                    <a:bodyPr/>
                    <a:lstStyle/>
                    <a:p>
                      <a:pPr marL="0" algn="l" defTabSz="914400" rtl="0" eaLnBrk="1" fontAlgn="ctr" latinLnBrk="0" hangingPunct="1"/>
                      <a:r>
                        <a:rPr lang="zh-CN" altLang="en-US" sz="3600" u="none" strike="noStrike" kern="1200" dirty="0">
                          <a:effectLst/>
                        </a:rPr>
                        <a:t>叶壮</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0.017437</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2910880981"/>
                  </a:ext>
                </a:extLst>
              </a:tr>
              <a:tr h="792000">
                <a:tc>
                  <a:txBody>
                    <a:bodyPr/>
                    <a:lstStyle/>
                    <a:p>
                      <a:pPr marL="0" algn="l" defTabSz="914400" rtl="0" eaLnBrk="1" fontAlgn="ctr" latinLnBrk="0" hangingPunct="1"/>
                      <a:r>
                        <a:rPr lang="zh-CN" altLang="en-US" sz="3600" u="none" strike="noStrike" kern="1200" dirty="0">
                          <a:effectLst/>
                        </a:rPr>
                        <a:t>赵思家</a:t>
                      </a:r>
                      <a:endParaRPr lang="zh-CN" altLang="en-US" sz="3600" u="none" strike="noStrike" kern="1200" dirty="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0.016414</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3184925640"/>
                  </a:ext>
                </a:extLst>
              </a:tr>
              <a:tr h="792000">
                <a:tc>
                  <a:txBody>
                    <a:bodyPr/>
                    <a:lstStyle/>
                    <a:p>
                      <a:pPr marL="0" algn="l" defTabSz="914400" rtl="0" eaLnBrk="1" fontAlgn="ctr" latinLnBrk="0" hangingPunct="1"/>
                      <a:r>
                        <a:rPr lang="zh-CN" altLang="en-US" sz="3600" u="none" strike="noStrike" kern="1200">
                          <a:effectLst/>
                        </a:rPr>
                        <a:t>即刻运动</a:t>
                      </a:r>
                      <a:r>
                        <a:rPr lang="en-US" sz="3600" u="none" strike="noStrike" kern="1200">
                          <a:effectLst/>
                        </a:rPr>
                        <a:t>Official</a:t>
                      </a:r>
                      <a:endParaRPr 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0.014323</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279792974"/>
                  </a:ext>
                </a:extLst>
              </a:tr>
              <a:tr h="792000">
                <a:tc>
                  <a:txBody>
                    <a:bodyPr/>
                    <a:lstStyle/>
                    <a:p>
                      <a:pPr marL="0" algn="l" defTabSz="914400" rtl="0" eaLnBrk="1" fontAlgn="ctr" latinLnBrk="0" hangingPunct="1"/>
                      <a:r>
                        <a:rPr lang="en-US" sz="3600" u="none" strike="noStrike" kern="1200">
                          <a:effectLst/>
                        </a:rPr>
                        <a:t>Steve Shi</a:t>
                      </a:r>
                      <a:endParaRPr 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0.013943</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12932508"/>
                  </a:ext>
                </a:extLst>
              </a:tr>
              <a:tr h="792000">
                <a:tc>
                  <a:txBody>
                    <a:bodyPr/>
                    <a:lstStyle/>
                    <a:p>
                      <a:pPr marL="0" algn="l" defTabSz="914400" rtl="0" eaLnBrk="1" fontAlgn="ctr" latinLnBrk="0" hangingPunct="1"/>
                      <a:r>
                        <a:rPr lang="zh-CN" altLang="en-US" sz="3600" u="none" strike="noStrike" kern="1200">
                          <a:effectLst/>
                        </a:rPr>
                        <a:t>刘柯</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0.013455</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2171595755"/>
                  </a:ext>
                </a:extLst>
              </a:tr>
              <a:tr h="792000">
                <a:tc>
                  <a:txBody>
                    <a:bodyPr/>
                    <a:lstStyle/>
                    <a:p>
                      <a:pPr marL="0" algn="l" defTabSz="914400" rtl="0" eaLnBrk="1" fontAlgn="ctr" latinLnBrk="0" hangingPunct="1"/>
                      <a:r>
                        <a:rPr lang="zh-CN" altLang="en-US" sz="3600" u="none" strike="noStrike" kern="1200">
                          <a:effectLst/>
                        </a:rPr>
                        <a:t>王瑞恩</a:t>
                      </a:r>
                      <a:endParaRPr lang="zh-CN" altLang="en-US" sz="3600" u="none" strike="noStrike" kern="1200">
                        <a:solidFill>
                          <a:schemeClr val="dk1"/>
                        </a:solidFill>
                        <a:effectLst/>
                        <a:latin typeface="+mn-lt"/>
                        <a:ea typeface="+mn-ea"/>
                        <a:cs typeface="+mn-cs"/>
                      </a:endParaRPr>
                    </a:p>
                  </a:txBody>
                  <a:tcPr marL="15240" marR="15240" marT="15240" marB="0" anchor="ctr"/>
                </a:tc>
                <a:tc>
                  <a:txBody>
                    <a:bodyPr/>
                    <a:lstStyle/>
                    <a:p>
                      <a:pPr marL="0" algn="l" defTabSz="914400" rtl="0" eaLnBrk="1" fontAlgn="ctr" latinLnBrk="0" hangingPunct="1"/>
                      <a:r>
                        <a:rPr lang="en-US" altLang="zh-CN" sz="3600" u="none" strike="noStrike" kern="1200" dirty="0">
                          <a:effectLst/>
                        </a:rPr>
                        <a:t>0.013083</a:t>
                      </a:r>
                      <a:endParaRPr lang="en-US" altLang="zh-CN" sz="3600" u="none" strike="noStrike" kern="1200" dirty="0">
                        <a:solidFill>
                          <a:schemeClr val="dk1"/>
                        </a:solidFill>
                        <a:effectLst/>
                        <a:latin typeface="+mn-lt"/>
                        <a:ea typeface="+mn-ea"/>
                        <a:cs typeface="+mn-cs"/>
                      </a:endParaRPr>
                    </a:p>
                  </a:txBody>
                  <a:tcPr marL="15240" marR="15240" marT="15240" marB="0" anchor="ctr"/>
                </a:tc>
                <a:extLst>
                  <a:ext uri="{0D108BD9-81ED-4DB2-BD59-A6C34878D82A}">
                    <a16:rowId xmlns:a16="http://schemas.microsoft.com/office/drawing/2014/main" val="2541702306"/>
                  </a:ext>
                </a:extLst>
              </a:tr>
            </a:tbl>
          </a:graphicData>
        </a:graphic>
      </p:graphicFrame>
      <p:sp>
        <p:nvSpPr>
          <p:cNvPr id="9" name="文本框 8">
            <a:extLst>
              <a:ext uri="{FF2B5EF4-FFF2-40B4-BE49-F238E27FC236}">
                <a16:creationId xmlns:a16="http://schemas.microsoft.com/office/drawing/2014/main" id="{B0F25C66-2616-47DB-93F6-437C7790A062}"/>
              </a:ext>
            </a:extLst>
          </p:cNvPr>
          <p:cNvSpPr txBox="1"/>
          <p:nvPr/>
        </p:nvSpPr>
        <p:spPr>
          <a:xfrm>
            <a:off x="1474838" y="1002890"/>
            <a:ext cx="20116800" cy="1692771"/>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pPr marL="571500" indent="-571500" algn="l">
              <a:buFont typeface="Arial" panose="020B0604020202020204" pitchFamily="34" charset="0"/>
              <a:buChar char="•"/>
            </a:pPr>
            <a:r>
              <a:rPr lang="en-US" altLang="zh-CN" sz="4400" dirty="0">
                <a:solidFill>
                  <a:srgbClr val="1DAFED"/>
                </a:solidFill>
              </a:rPr>
              <a:t>PageRank</a:t>
            </a:r>
            <a:endParaRPr lang="zh-CN" altLang="en-US" sz="7200" dirty="0"/>
          </a:p>
        </p:txBody>
      </p:sp>
      <p:sp>
        <p:nvSpPr>
          <p:cNvPr id="10" name="文本框 9">
            <a:extLst>
              <a:ext uri="{FF2B5EF4-FFF2-40B4-BE49-F238E27FC236}">
                <a16:creationId xmlns:a16="http://schemas.microsoft.com/office/drawing/2014/main" id="{3ED86D64-0E59-4883-A04C-429ED732D02D}"/>
              </a:ext>
            </a:extLst>
          </p:cNvPr>
          <p:cNvSpPr txBox="1"/>
          <p:nvPr/>
        </p:nvSpPr>
        <p:spPr>
          <a:xfrm>
            <a:off x="5386093" y="3338658"/>
            <a:ext cx="5155658" cy="707886"/>
          </a:xfrm>
          <a:prstGeom prst="rect">
            <a:avLst/>
          </a:prstGeom>
          <a:noFill/>
        </p:spPr>
        <p:txBody>
          <a:bodyPr wrap="square" rtlCol="0">
            <a:spAutoFit/>
          </a:bodyPr>
          <a:lstStyle/>
          <a:p>
            <a:r>
              <a:rPr lang="en-US" altLang="zh-CN" sz="4000" dirty="0"/>
              <a:t>36</a:t>
            </a:r>
            <a:r>
              <a:rPr lang="zh-CN" altLang="en-US" sz="4000" dirty="0"/>
              <a:t>氪</a:t>
            </a:r>
          </a:p>
        </p:txBody>
      </p:sp>
      <p:sp>
        <p:nvSpPr>
          <p:cNvPr id="11" name="文本框 10">
            <a:extLst>
              <a:ext uri="{FF2B5EF4-FFF2-40B4-BE49-F238E27FC236}">
                <a16:creationId xmlns:a16="http://schemas.microsoft.com/office/drawing/2014/main" id="{D26C6434-22EE-4CAF-8BB2-D4B1E6588DEF}"/>
              </a:ext>
            </a:extLst>
          </p:cNvPr>
          <p:cNvSpPr txBox="1"/>
          <p:nvPr/>
        </p:nvSpPr>
        <p:spPr>
          <a:xfrm>
            <a:off x="15038965" y="3338659"/>
            <a:ext cx="7354110" cy="707886"/>
          </a:xfrm>
          <a:prstGeom prst="rect">
            <a:avLst/>
          </a:prstGeom>
          <a:noFill/>
        </p:spPr>
        <p:txBody>
          <a:bodyPr wrap="square" rtlCol="0">
            <a:spAutoFit/>
          </a:bodyPr>
          <a:lstStyle/>
          <a:p>
            <a:r>
              <a:rPr lang="zh-CN" altLang="en-US" sz="4000" dirty="0"/>
              <a:t>京师心理大学堂</a:t>
            </a:r>
          </a:p>
        </p:txBody>
      </p:sp>
    </p:spTree>
    <p:extLst>
      <p:ext uri="{BB962C8B-B14F-4D97-AF65-F5344CB8AC3E}">
        <p14:creationId xmlns:p14="http://schemas.microsoft.com/office/powerpoint/2010/main" val="1479246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D132A2-CDAD-40B9-9F5F-F24A8295AC72}"/>
              </a:ext>
            </a:extLst>
          </p:cNvPr>
          <p:cNvSpPr txBox="1"/>
          <p:nvPr/>
        </p:nvSpPr>
        <p:spPr>
          <a:xfrm>
            <a:off x="1474838" y="1002890"/>
            <a:ext cx="20116800" cy="1692771"/>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pPr marL="571500" indent="-571500" algn="l">
              <a:buFont typeface="Arial" panose="020B0604020202020204" pitchFamily="34" charset="0"/>
              <a:buChar char="•"/>
            </a:pPr>
            <a:r>
              <a:rPr lang="en-US" altLang="zh-CN" sz="4400" dirty="0">
                <a:solidFill>
                  <a:srgbClr val="1DAFED"/>
                </a:solidFill>
              </a:rPr>
              <a:t>eigenvector centrality</a:t>
            </a:r>
            <a:endParaRPr lang="zh-CN" altLang="en-US" sz="4400" dirty="0">
              <a:solidFill>
                <a:srgbClr val="1DAFED"/>
              </a:solidFill>
            </a:endParaRPr>
          </a:p>
        </p:txBody>
      </p:sp>
      <p:graphicFrame>
        <p:nvGraphicFramePr>
          <p:cNvPr id="2" name="表格 1">
            <a:extLst>
              <a:ext uri="{FF2B5EF4-FFF2-40B4-BE49-F238E27FC236}">
                <a16:creationId xmlns:a16="http://schemas.microsoft.com/office/drawing/2014/main" id="{20A73303-2105-4125-9CE8-EA5D54041A80}"/>
              </a:ext>
            </a:extLst>
          </p:cNvPr>
          <p:cNvGraphicFramePr>
            <a:graphicFrameLocks noGrp="1"/>
          </p:cNvGraphicFramePr>
          <p:nvPr>
            <p:extLst>
              <p:ext uri="{D42A27DB-BD31-4B8C-83A1-F6EECF244321}">
                <p14:modId xmlns:p14="http://schemas.microsoft.com/office/powerpoint/2010/main" val="2032645459"/>
              </p:ext>
            </p:extLst>
          </p:nvPr>
        </p:nvGraphicFramePr>
        <p:xfrm>
          <a:off x="2894406" y="4275221"/>
          <a:ext cx="7200000" cy="79200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817834072"/>
                    </a:ext>
                  </a:extLst>
                </a:gridCol>
                <a:gridCol w="3600000">
                  <a:extLst>
                    <a:ext uri="{9D8B030D-6E8A-4147-A177-3AD203B41FA5}">
                      <a16:colId xmlns:a16="http://schemas.microsoft.com/office/drawing/2014/main" val="425392386"/>
                    </a:ext>
                  </a:extLst>
                </a:gridCol>
              </a:tblGrid>
              <a:tr h="792000">
                <a:tc>
                  <a:txBody>
                    <a:bodyPr/>
                    <a:lstStyle/>
                    <a:p>
                      <a:pPr algn="l" fontAlgn="ctr"/>
                      <a:r>
                        <a:rPr lang="zh-CN" altLang="en-US" sz="3600" b="0" i="0" u="none" strike="noStrike" cap="none" spc="0" baseline="0" dirty="0">
                          <a:ln>
                            <a:noFill/>
                          </a:ln>
                          <a:solidFill>
                            <a:schemeClr val="dk1"/>
                          </a:solidFill>
                          <a:effectLst/>
                          <a:uFillTx/>
                          <a:latin typeface="+mn-lt"/>
                          <a:ea typeface="+mn-ea"/>
                          <a:cs typeface="+mn-cs"/>
                          <a:sym typeface="Helvetica"/>
                        </a:rPr>
                        <a:t>丁香医生</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1</a:t>
                      </a:r>
                    </a:p>
                  </a:txBody>
                  <a:tcPr marL="15240" marR="15240" marT="15240" marB="0" anchor="ctr"/>
                </a:tc>
                <a:extLst>
                  <a:ext uri="{0D108BD9-81ED-4DB2-BD59-A6C34878D82A}">
                    <a16:rowId xmlns:a16="http://schemas.microsoft.com/office/drawing/2014/main" val="1139600752"/>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王瑞恩</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0.446145</a:t>
                      </a:r>
                    </a:p>
                  </a:txBody>
                  <a:tcPr marL="15240" marR="15240" marT="15240" marB="0" anchor="ctr"/>
                </a:tc>
                <a:extLst>
                  <a:ext uri="{0D108BD9-81ED-4DB2-BD59-A6C34878D82A}">
                    <a16:rowId xmlns:a16="http://schemas.microsoft.com/office/drawing/2014/main" val="2065344471"/>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楠爷</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0.424976</a:t>
                      </a:r>
                    </a:p>
                  </a:txBody>
                  <a:tcPr marL="15240" marR="15240" marT="15240" marB="0" anchor="ctr"/>
                </a:tc>
                <a:extLst>
                  <a:ext uri="{0D108BD9-81ED-4DB2-BD59-A6C34878D82A}">
                    <a16:rowId xmlns:a16="http://schemas.microsoft.com/office/drawing/2014/main" val="223950967"/>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周源</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0.421856</a:t>
                      </a:r>
                    </a:p>
                  </a:txBody>
                  <a:tcPr marL="15240" marR="15240" marT="15240" marB="0" anchor="ctr"/>
                </a:tc>
                <a:extLst>
                  <a:ext uri="{0D108BD9-81ED-4DB2-BD59-A6C34878D82A}">
                    <a16:rowId xmlns:a16="http://schemas.microsoft.com/office/drawing/2014/main" val="3999866426"/>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en-US" sz="3600" b="0" i="0" u="none" strike="noStrike" cap="none" spc="0" baseline="0" dirty="0">
                          <a:ln>
                            <a:noFill/>
                          </a:ln>
                          <a:solidFill>
                            <a:schemeClr val="dk1"/>
                          </a:solidFill>
                          <a:effectLst/>
                          <a:uFillTx/>
                          <a:latin typeface="+mn-lt"/>
                          <a:ea typeface="+mn-ea"/>
                          <a:cs typeface="+mn-cs"/>
                          <a:sym typeface="Helvetica"/>
                        </a:rPr>
                        <a:t>Sean Ye</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0.372774</a:t>
                      </a:r>
                    </a:p>
                  </a:txBody>
                  <a:tcPr marL="15240" marR="15240" marT="15240" marB="0" anchor="ctr"/>
                </a:tc>
                <a:extLst>
                  <a:ext uri="{0D108BD9-81ED-4DB2-BD59-A6C34878D82A}">
                    <a16:rowId xmlns:a16="http://schemas.microsoft.com/office/drawing/2014/main" val="3122391994"/>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汪惟</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0.317626</a:t>
                      </a:r>
                    </a:p>
                  </a:txBody>
                  <a:tcPr marL="15240" marR="15240" marT="15240" marB="0" anchor="ctr"/>
                </a:tc>
                <a:extLst>
                  <a:ext uri="{0D108BD9-81ED-4DB2-BD59-A6C34878D82A}">
                    <a16:rowId xmlns:a16="http://schemas.microsoft.com/office/drawing/2014/main" val="814757557"/>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以太创服</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0.315998</a:t>
                      </a:r>
                    </a:p>
                  </a:txBody>
                  <a:tcPr marL="15240" marR="15240" marT="15240" marB="0" anchor="ctr"/>
                </a:tc>
                <a:extLst>
                  <a:ext uri="{0D108BD9-81ED-4DB2-BD59-A6C34878D82A}">
                    <a16:rowId xmlns:a16="http://schemas.microsoft.com/office/drawing/2014/main" val="3306214433"/>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王诺诺</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0.291675</a:t>
                      </a:r>
                    </a:p>
                  </a:txBody>
                  <a:tcPr marL="15240" marR="15240" marT="15240" marB="0" anchor="ctr"/>
                </a:tc>
                <a:extLst>
                  <a:ext uri="{0D108BD9-81ED-4DB2-BD59-A6C34878D82A}">
                    <a16:rowId xmlns:a16="http://schemas.microsoft.com/office/drawing/2014/main" val="965188713"/>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山羊月</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0.271893</a:t>
                      </a:r>
                    </a:p>
                  </a:txBody>
                  <a:tcPr marL="15240" marR="15240" marT="15240" marB="0" anchor="ctr"/>
                </a:tc>
                <a:extLst>
                  <a:ext uri="{0D108BD9-81ED-4DB2-BD59-A6C34878D82A}">
                    <a16:rowId xmlns:a16="http://schemas.microsoft.com/office/drawing/2014/main" val="3968818382"/>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简浅</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0.266729</a:t>
                      </a:r>
                    </a:p>
                  </a:txBody>
                  <a:tcPr marL="15240" marR="15240" marT="15240" marB="0" anchor="ctr"/>
                </a:tc>
                <a:extLst>
                  <a:ext uri="{0D108BD9-81ED-4DB2-BD59-A6C34878D82A}">
                    <a16:rowId xmlns:a16="http://schemas.microsoft.com/office/drawing/2014/main" val="3652103943"/>
                  </a:ext>
                </a:extLst>
              </a:tr>
            </a:tbl>
          </a:graphicData>
        </a:graphic>
      </p:graphicFrame>
      <p:graphicFrame>
        <p:nvGraphicFramePr>
          <p:cNvPr id="3" name="表格 2">
            <a:extLst>
              <a:ext uri="{FF2B5EF4-FFF2-40B4-BE49-F238E27FC236}">
                <a16:creationId xmlns:a16="http://schemas.microsoft.com/office/drawing/2014/main" id="{C5907CDB-60B2-4CC7-9630-33C6FE5C7DEE}"/>
              </a:ext>
            </a:extLst>
          </p:cNvPr>
          <p:cNvGraphicFramePr>
            <a:graphicFrameLocks noGrp="1"/>
          </p:cNvGraphicFramePr>
          <p:nvPr>
            <p:extLst>
              <p:ext uri="{D42A27DB-BD31-4B8C-83A1-F6EECF244321}">
                <p14:modId xmlns:p14="http://schemas.microsoft.com/office/powerpoint/2010/main" val="1420705140"/>
              </p:ext>
            </p:extLst>
          </p:nvPr>
        </p:nvGraphicFramePr>
        <p:xfrm>
          <a:off x="14566232" y="4275221"/>
          <a:ext cx="7200000" cy="7920000"/>
        </p:xfrm>
        <a:graphic>
          <a:graphicData uri="http://schemas.openxmlformats.org/drawingml/2006/table">
            <a:tbl>
              <a:tblPr>
                <a:tableStyleId>{5C22544A-7EE6-4342-B048-85BDC9FD1C3A}</a:tableStyleId>
              </a:tblPr>
              <a:tblGrid>
                <a:gridCol w="3600000">
                  <a:extLst>
                    <a:ext uri="{9D8B030D-6E8A-4147-A177-3AD203B41FA5}">
                      <a16:colId xmlns:a16="http://schemas.microsoft.com/office/drawing/2014/main" val="722287932"/>
                    </a:ext>
                  </a:extLst>
                </a:gridCol>
                <a:gridCol w="3600000">
                  <a:extLst>
                    <a:ext uri="{9D8B030D-6E8A-4147-A177-3AD203B41FA5}">
                      <a16:colId xmlns:a16="http://schemas.microsoft.com/office/drawing/2014/main" val="2784042277"/>
                    </a:ext>
                  </a:extLst>
                </a:gridCol>
              </a:tblGrid>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丁香医生</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a:ln>
                            <a:noFill/>
                          </a:ln>
                          <a:solidFill>
                            <a:schemeClr val="dk1"/>
                          </a:solidFill>
                          <a:effectLst/>
                          <a:uFillTx/>
                          <a:latin typeface="+mn-lt"/>
                          <a:ea typeface="+mn-ea"/>
                          <a:cs typeface="+mn-cs"/>
                          <a:sym typeface="Helvetica"/>
                        </a:rPr>
                        <a:t>1</a:t>
                      </a:r>
                    </a:p>
                  </a:txBody>
                  <a:tcPr marL="15240" marR="15240" marT="15240" marB="0" anchor="ctr"/>
                </a:tc>
                <a:extLst>
                  <a:ext uri="{0D108BD9-81ED-4DB2-BD59-A6C34878D82A}">
                    <a16:rowId xmlns:a16="http://schemas.microsoft.com/office/drawing/2014/main" val="1582784574"/>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刘看山</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a:ln>
                            <a:noFill/>
                          </a:ln>
                          <a:solidFill>
                            <a:schemeClr val="dk1"/>
                          </a:solidFill>
                          <a:effectLst/>
                          <a:uFillTx/>
                          <a:latin typeface="+mn-lt"/>
                          <a:ea typeface="+mn-ea"/>
                          <a:cs typeface="+mn-cs"/>
                          <a:sym typeface="Helvetica"/>
                        </a:rPr>
                        <a:t>0.637492</a:t>
                      </a:r>
                    </a:p>
                  </a:txBody>
                  <a:tcPr marL="15240" marR="15240" marT="15240" marB="0" anchor="ctr"/>
                </a:tc>
                <a:extLst>
                  <a:ext uri="{0D108BD9-81ED-4DB2-BD59-A6C34878D82A}">
                    <a16:rowId xmlns:a16="http://schemas.microsoft.com/office/drawing/2014/main" val="963479575"/>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即可运动</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a:ln>
                            <a:noFill/>
                          </a:ln>
                          <a:solidFill>
                            <a:schemeClr val="dk1"/>
                          </a:solidFill>
                          <a:effectLst/>
                          <a:uFillTx/>
                          <a:latin typeface="+mn-lt"/>
                          <a:ea typeface="+mn-ea"/>
                          <a:cs typeface="+mn-cs"/>
                          <a:sym typeface="Helvetica"/>
                        </a:rPr>
                        <a:t>0.614187</a:t>
                      </a:r>
                    </a:p>
                  </a:txBody>
                  <a:tcPr marL="15240" marR="15240" marT="15240" marB="0" anchor="ctr"/>
                </a:tc>
                <a:extLst>
                  <a:ext uri="{0D108BD9-81ED-4DB2-BD59-A6C34878D82A}">
                    <a16:rowId xmlns:a16="http://schemas.microsoft.com/office/drawing/2014/main" val="4221885262"/>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中国科普博览</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a:ln>
                            <a:noFill/>
                          </a:ln>
                          <a:solidFill>
                            <a:schemeClr val="dk1"/>
                          </a:solidFill>
                          <a:effectLst/>
                          <a:uFillTx/>
                          <a:latin typeface="+mn-lt"/>
                          <a:ea typeface="+mn-ea"/>
                          <a:cs typeface="+mn-cs"/>
                          <a:sym typeface="Helvetica"/>
                        </a:rPr>
                        <a:t>0.330153</a:t>
                      </a:r>
                    </a:p>
                  </a:txBody>
                  <a:tcPr marL="15240" marR="15240" marT="15240" marB="0" anchor="ctr"/>
                </a:tc>
                <a:extLst>
                  <a:ext uri="{0D108BD9-81ED-4DB2-BD59-A6C34878D82A}">
                    <a16:rowId xmlns:a16="http://schemas.microsoft.com/office/drawing/2014/main" val="4206990644"/>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简单心理</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a:ln>
                            <a:noFill/>
                          </a:ln>
                          <a:solidFill>
                            <a:schemeClr val="dk1"/>
                          </a:solidFill>
                          <a:effectLst/>
                          <a:uFillTx/>
                          <a:latin typeface="+mn-lt"/>
                          <a:ea typeface="+mn-ea"/>
                          <a:cs typeface="+mn-cs"/>
                          <a:sym typeface="Helvetica"/>
                        </a:rPr>
                        <a:t>0.282566</a:t>
                      </a:r>
                    </a:p>
                  </a:txBody>
                  <a:tcPr marL="15240" marR="15240" marT="15240" marB="0" anchor="ctr"/>
                </a:tc>
                <a:extLst>
                  <a:ext uri="{0D108BD9-81ED-4DB2-BD59-A6C34878D82A}">
                    <a16:rowId xmlns:a16="http://schemas.microsoft.com/office/drawing/2014/main" val="248448343"/>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dirty="0">
                          <a:ln>
                            <a:noFill/>
                          </a:ln>
                          <a:solidFill>
                            <a:schemeClr val="dk1"/>
                          </a:solidFill>
                          <a:effectLst/>
                          <a:uFillTx/>
                          <a:latin typeface="+mn-lt"/>
                          <a:ea typeface="+mn-ea"/>
                          <a:cs typeface="+mn-cs"/>
                          <a:sym typeface="Helvetica"/>
                        </a:rPr>
                        <a:t>木棉</a:t>
                      </a:r>
                      <a:r>
                        <a:rPr lang="en-US" altLang="zh-CN" sz="3600" b="0" i="0" u="none" strike="noStrike" cap="none" spc="0" baseline="0" dirty="0">
                          <a:ln>
                            <a:noFill/>
                          </a:ln>
                          <a:solidFill>
                            <a:schemeClr val="dk1"/>
                          </a:solidFill>
                          <a:effectLst/>
                          <a:uFillTx/>
                          <a:latin typeface="+mn-lt"/>
                          <a:ea typeface="+mn-ea"/>
                          <a:cs typeface="+mn-cs"/>
                          <a:sym typeface="Helvetica"/>
                        </a:rPr>
                        <a:t>959</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0.224962</a:t>
                      </a:r>
                    </a:p>
                  </a:txBody>
                  <a:tcPr marL="15240" marR="15240" marT="15240" marB="0" anchor="ctr"/>
                </a:tc>
                <a:extLst>
                  <a:ext uri="{0D108BD9-81ED-4DB2-BD59-A6C34878D82A}">
                    <a16:rowId xmlns:a16="http://schemas.microsoft.com/office/drawing/2014/main" val="981927772"/>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a:ln>
                            <a:noFill/>
                          </a:ln>
                          <a:solidFill>
                            <a:schemeClr val="dk1"/>
                          </a:solidFill>
                          <a:effectLst/>
                          <a:uFillTx/>
                          <a:latin typeface="+mn-lt"/>
                          <a:ea typeface="+mn-ea"/>
                          <a:cs typeface="+mn-cs"/>
                          <a:sym typeface="Helvetica"/>
                        </a:rPr>
                        <a:t>叶壮</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0.203844</a:t>
                      </a:r>
                    </a:p>
                  </a:txBody>
                  <a:tcPr marL="15240" marR="15240" marT="15240" marB="0" anchor="ctr"/>
                </a:tc>
                <a:extLst>
                  <a:ext uri="{0D108BD9-81ED-4DB2-BD59-A6C34878D82A}">
                    <a16:rowId xmlns:a16="http://schemas.microsoft.com/office/drawing/2014/main" val="3371171276"/>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a:ln>
                            <a:noFill/>
                          </a:ln>
                          <a:solidFill>
                            <a:schemeClr val="dk1"/>
                          </a:solidFill>
                          <a:effectLst/>
                          <a:uFillTx/>
                          <a:latin typeface="+mn-lt"/>
                          <a:ea typeface="+mn-ea"/>
                          <a:cs typeface="+mn-cs"/>
                          <a:sym typeface="Helvetica"/>
                        </a:rPr>
                        <a:t>宏桑</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0.198883</a:t>
                      </a:r>
                    </a:p>
                  </a:txBody>
                  <a:tcPr marL="15240" marR="15240" marT="15240" marB="0" anchor="ctr"/>
                </a:tc>
                <a:extLst>
                  <a:ext uri="{0D108BD9-81ED-4DB2-BD59-A6C34878D82A}">
                    <a16:rowId xmlns:a16="http://schemas.microsoft.com/office/drawing/2014/main" val="1138308356"/>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a:ln>
                            <a:noFill/>
                          </a:ln>
                          <a:solidFill>
                            <a:schemeClr val="dk1"/>
                          </a:solidFill>
                          <a:effectLst/>
                          <a:uFillTx/>
                          <a:latin typeface="+mn-lt"/>
                          <a:ea typeface="+mn-ea"/>
                          <a:cs typeface="+mn-cs"/>
                          <a:sym typeface="Helvetica"/>
                        </a:rPr>
                        <a:t>动机在杭州</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0.187587</a:t>
                      </a:r>
                    </a:p>
                  </a:txBody>
                  <a:tcPr marL="15240" marR="15240" marT="15240" marB="0" anchor="ctr"/>
                </a:tc>
                <a:extLst>
                  <a:ext uri="{0D108BD9-81ED-4DB2-BD59-A6C34878D82A}">
                    <a16:rowId xmlns:a16="http://schemas.microsoft.com/office/drawing/2014/main" val="733338992"/>
                  </a:ext>
                </a:extLst>
              </a:tr>
              <a:tr h="792000">
                <a:tc>
                  <a:txBody>
                    <a:bodyPr/>
                    <a:lstStyle/>
                    <a:p>
                      <a:pPr marL="0" marR="0" indent="0" algn="l" defTabSz="825500" fontAlgn="ctr" latinLnBrk="0">
                        <a:lnSpc>
                          <a:spcPct val="100000"/>
                        </a:lnSpc>
                        <a:spcBef>
                          <a:spcPts val="0"/>
                        </a:spcBef>
                        <a:spcAft>
                          <a:spcPts val="0"/>
                        </a:spcAft>
                        <a:buClrTx/>
                        <a:buSzTx/>
                        <a:buFontTx/>
                        <a:buNone/>
                        <a:tabLst/>
                      </a:pPr>
                      <a:r>
                        <a:rPr lang="zh-CN" altLang="en-US" sz="3600" b="0" i="0" u="none" strike="noStrike" cap="none" spc="0" baseline="0">
                          <a:ln>
                            <a:noFill/>
                          </a:ln>
                          <a:solidFill>
                            <a:schemeClr val="dk1"/>
                          </a:solidFill>
                          <a:effectLst/>
                          <a:uFillTx/>
                          <a:latin typeface="+mn-lt"/>
                          <a:ea typeface="+mn-ea"/>
                          <a:cs typeface="+mn-cs"/>
                          <a:sym typeface="Helvetica"/>
                        </a:rPr>
                        <a:t>朵拉陈</a:t>
                      </a:r>
                    </a:p>
                  </a:txBody>
                  <a:tcPr marL="15240" marR="15240" marT="15240" marB="0" anchor="ctr"/>
                </a:tc>
                <a:tc>
                  <a:txBody>
                    <a:bodyPr/>
                    <a:lstStyle/>
                    <a:p>
                      <a:pPr marL="0" marR="0" indent="0" algn="l" defTabSz="825500" fontAlgn="ctr" latinLnBrk="0">
                        <a:lnSpc>
                          <a:spcPct val="100000"/>
                        </a:lnSpc>
                        <a:spcBef>
                          <a:spcPts val="0"/>
                        </a:spcBef>
                        <a:spcAft>
                          <a:spcPts val="0"/>
                        </a:spcAft>
                        <a:buClrTx/>
                        <a:buSzTx/>
                        <a:buFontTx/>
                        <a:buNone/>
                        <a:tabLst/>
                      </a:pPr>
                      <a:r>
                        <a:rPr lang="en-US" altLang="zh-CN" sz="3600" b="0" i="0" u="none" strike="noStrike" cap="none" spc="0" baseline="0" dirty="0">
                          <a:ln>
                            <a:noFill/>
                          </a:ln>
                          <a:solidFill>
                            <a:schemeClr val="dk1"/>
                          </a:solidFill>
                          <a:effectLst/>
                          <a:uFillTx/>
                          <a:latin typeface="+mn-lt"/>
                          <a:ea typeface="+mn-ea"/>
                          <a:cs typeface="+mn-cs"/>
                          <a:sym typeface="Helvetica"/>
                        </a:rPr>
                        <a:t>0.18067</a:t>
                      </a:r>
                    </a:p>
                  </a:txBody>
                  <a:tcPr marL="15240" marR="15240" marT="15240" marB="0" anchor="ctr"/>
                </a:tc>
                <a:extLst>
                  <a:ext uri="{0D108BD9-81ED-4DB2-BD59-A6C34878D82A}">
                    <a16:rowId xmlns:a16="http://schemas.microsoft.com/office/drawing/2014/main" val="977302602"/>
                  </a:ext>
                </a:extLst>
              </a:tr>
            </a:tbl>
          </a:graphicData>
        </a:graphic>
      </p:graphicFrame>
      <p:sp>
        <p:nvSpPr>
          <p:cNvPr id="8" name="文本框 7">
            <a:extLst>
              <a:ext uri="{FF2B5EF4-FFF2-40B4-BE49-F238E27FC236}">
                <a16:creationId xmlns:a16="http://schemas.microsoft.com/office/drawing/2014/main" id="{278E97FC-B6BC-4582-9D1E-20BDAB1AC96D}"/>
              </a:ext>
            </a:extLst>
          </p:cNvPr>
          <p:cNvSpPr txBox="1"/>
          <p:nvPr/>
        </p:nvSpPr>
        <p:spPr>
          <a:xfrm>
            <a:off x="5386093" y="3338658"/>
            <a:ext cx="5155658" cy="707886"/>
          </a:xfrm>
          <a:prstGeom prst="rect">
            <a:avLst/>
          </a:prstGeom>
          <a:noFill/>
        </p:spPr>
        <p:txBody>
          <a:bodyPr wrap="square" rtlCol="0">
            <a:spAutoFit/>
          </a:bodyPr>
          <a:lstStyle/>
          <a:p>
            <a:r>
              <a:rPr lang="en-US" altLang="zh-CN" sz="4000" dirty="0"/>
              <a:t>36</a:t>
            </a:r>
            <a:r>
              <a:rPr lang="zh-CN" altLang="en-US" sz="4000" dirty="0"/>
              <a:t>氪</a:t>
            </a:r>
          </a:p>
        </p:txBody>
      </p:sp>
      <p:sp>
        <p:nvSpPr>
          <p:cNvPr id="9" name="文本框 8">
            <a:extLst>
              <a:ext uri="{FF2B5EF4-FFF2-40B4-BE49-F238E27FC236}">
                <a16:creationId xmlns:a16="http://schemas.microsoft.com/office/drawing/2014/main" id="{60A06C15-612E-4CE3-8195-A971D2E9B0CC}"/>
              </a:ext>
            </a:extLst>
          </p:cNvPr>
          <p:cNvSpPr txBox="1"/>
          <p:nvPr/>
        </p:nvSpPr>
        <p:spPr>
          <a:xfrm>
            <a:off x="15038965" y="3338659"/>
            <a:ext cx="7354110" cy="707886"/>
          </a:xfrm>
          <a:prstGeom prst="rect">
            <a:avLst/>
          </a:prstGeom>
          <a:noFill/>
        </p:spPr>
        <p:txBody>
          <a:bodyPr wrap="square" rtlCol="0">
            <a:spAutoFit/>
          </a:bodyPr>
          <a:lstStyle/>
          <a:p>
            <a:r>
              <a:rPr lang="zh-CN" altLang="en-US" sz="4000" dirty="0"/>
              <a:t>京师心理大学堂</a:t>
            </a:r>
          </a:p>
        </p:txBody>
      </p:sp>
    </p:spTree>
    <p:extLst>
      <p:ext uri="{BB962C8B-B14F-4D97-AF65-F5344CB8AC3E}">
        <p14:creationId xmlns:p14="http://schemas.microsoft.com/office/powerpoint/2010/main" val="725647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D132A2-CDAD-40B9-9F5F-F24A8295AC72}"/>
              </a:ext>
            </a:extLst>
          </p:cNvPr>
          <p:cNvSpPr txBox="1"/>
          <p:nvPr/>
        </p:nvSpPr>
        <p:spPr>
          <a:xfrm>
            <a:off x="1474838" y="1002891"/>
            <a:ext cx="20116800" cy="3600986"/>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r>
              <a:rPr lang="en-US" altLang="zh-CN" sz="7200" dirty="0"/>
              <a:t>	</a:t>
            </a:r>
          </a:p>
          <a:p>
            <a:pPr algn="l"/>
            <a:endParaRPr lang="en-US" altLang="zh-CN" sz="4800" dirty="0"/>
          </a:p>
          <a:p>
            <a:pPr marL="685800" indent="-685800" algn="l">
              <a:buFont typeface="Wingdings" panose="05000000000000000000" pitchFamily="2" charset="2"/>
              <a:buChar char="ü"/>
            </a:pPr>
            <a:endParaRPr lang="en-US" altLang="zh-CN" sz="4800" dirty="0"/>
          </a:p>
        </p:txBody>
      </p:sp>
      <p:grpSp>
        <p:nvGrpSpPr>
          <p:cNvPr id="3" name="Group">
            <a:extLst>
              <a:ext uri="{FF2B5EF4-FFF2-40B4-BE49-F238E27FC236}">
                <a16:creationId xmlns:a16="http://schemas.microsoft.com/office/drawing/2014/main" id="{58530832-EBAE-4EA4-8450-611C225A7037}"/>
              </a:ext>
            </a:extLst>
          </p:cNvPr>
          <p:cNvGrpSpPr/>
          <p:nvPr/>
        </p:nvGrpSpPr>
        <p:grpSpPr>
          <a:xfrm>
            <a:off x="2462509" y="5635956"/>
            <a:ext cx="960948" cy="960948"/>
            <a:chOff x="0" y="0"/>
            <a:chExt cx="661340" cy="661340"/>
          </a:xfrm>
        </p:grpSpPr>
        <p:sp>
          <p:nvSpPr>
            <p:cNvPr id="5" name="Circle">
              <a:extLst>
                <a:ext uri="{FF2B5EF4-FFF2-40B4-BE49-F238E27FC236}">
                  <a16:creationId xmlns:a16="http://schemas.microsoft.com/office/drawing/2014/main" id="{4F5F4A0D-211F-47F1-9A18-65061855E556}"/>
                </a:ext>
              </a:extLst>
            </p:cNvPr>
            <p:cNvSpPr/>
            <p:nvPr/>
          </p:nvSpPr>
          <p:spPr>
            <a:xfrm>
              <a:off x="0" y="0"/>
              <a:ext cx="661341" cy="661341"/>
            </a:xfrm>
            <a:prstGeom prst="ellipse">
              <a:avLst/>
            </a:prstGeom>
            <a:solidFill>
              <a:srgbClr val="1DAFED"/>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6" name="Shape">
              <a:extLst>
                <a:ext uri="{FF2B5EF4-FFF2-40B4-BE49-F238E27FC236}">
                  <a16:creationId xmlns:a16="http://schemas.microsoft.com/office/drawing/2014/main" id="{7F009ED4-5172-49DE-85C1-FC804C2AC674}"/>
                </a:ext>
              </a:extLst>
            </p:cNvPr>
            <p:cNvSpPr/>
            <p:nvPr/>
          </p:nvSpPr>
          <p:spPr>
            <a:xfrm>
              <a:off x="199928" y="183582"/>
              <a:ext cx="261484" cy="294176"/>
            </a:xfrm>
            <a:custGeom>
              <a:avLst/>
              <a:gdLst/>
              <a:ahLst/>
              <a:cxnLst>
                <a:cxn ang="0">
                  <a:pos x="wd2" y="hd2"/>
                </a:cxn>
                <a:cxn ang="5400000">
                  <a:pos x="wd2" y="hd2"/>
                </a:cxn>
                <a:cxn ang="10800000">
                  <a:pos x="wd2" y="hd2"/>
                </a:cxn>
                <a:cxn ang="16200000">
                  <a:pos x="wd2" y="hd2"/>
                </a:cxn>
              </a:cxnLst>
              <a:rect l="0" t="0" r="r" b="b"/>
              <a:pathLst>
                <a:path w="21600" h="20960" extrusionOk="0">
                  <a:moveTo>
                    <a:pt x="4050" y="7519"/>
                  </a:moveTo>
                  <a:cubicBezTo>
                    <a:pt x="3162" y="7519"/>
                    <a:pt x="0" y="7985"/>
                    <a:pt x="0" y="11155"/>
                  </a:cubicBezTo>
                  <a:lnTo>
                    <a:pt x="0" y="16801"/>
                  </a:lnTo>
                  <a:cubicBezTo>
                    <a:pt x="0" y="19969"/>
                    <a:pt x="3162" y="20318"/>
                    <a:pt x="4050" y="20318"/>
                  </a:cubicBezTo>
                  <a:cubicBezTo>
                    <a:pt x="4937" y="20318"/>
                    <a:pt x="2700" y="19652"/>
                    <a:pt x="2700" y="17687"/>
                  </a:cubicBezTo>
                  <a:lnTo>
                    <a:pt x="2700" y="10266"/>
                  </a:lnTo>
                  <a:cubicBezTo>
                    <a:pt x="2700" y="8207"/>
                    <a:pt x="4937" y="7519"/>
                    <a:pt x="4050" y="7519"/>
                  </a:cubicBezTo>
                  <a:close/>
                  <a:moveTo>
                    <a:pt x="15725" y="7408"/>
                  </a:moveTo>
                  <a:cubicBezTo>
                    <a:pt x="15545" y="6995"/>
                    <a:pt x="20503" y="3177"/>
                    <a:pt x="17612" y="83"/>
                  </a:cubicBezTo>
                  <a:cubicBezTo>
                    <a:pt x="16936" y="-640"/>
                    <a:pt x="14641" y="3547"/>
                    <a:pt x="11382" y="5443"/>
                  </a:cubicBezTo>
                  <a:cubicBezTo>
                    <a:pt x="9584" y="6488"/>
                    <a:pt x="5400" y="8715"/>
                    <a:pt x="5400" y="9946"/>
                  </a:cubicBezTo>
                  <a:lnTo>
                    <a:pt x="5400" y="17913"/>
                  </a:lnTo>
                  <a:cubicBezTo>
                    <a:pt x="5400" y="19393"/>
                    <a:pt x="12034" y="20960"/>
                    <a:pt x="17075" y="20960"/>
                  </a:cubicBezTo>
                  <a:cubicBezTo>
                    <a:pt x="18923" y="20960"/>
                    <a:pt x="21600" y="10974"/>
                    <a:pt x="21600" y="9388"/>
                  </a:cubicBezTo>
                  <a:cubicBezTo>
                    <a:pt x="21600" y="7795"/>
                    <a:pt x="15902" y="7823"/>
                    <a:pt x="15725" y="7408"/>
                  </a:cubicBezTo>
                  <a:close/>
                </a:path>
              </a:pathLst>
            </a:custGeom>
            <a:solidFill>
              <a:srgbClr val="FFFFFF"/>
            </a:solidFill>
            <a:ln w="12700" cap="flat">
              <a:noFill/>
              <a:miter lim="400000"/>
            </a:ln>
            <a:effectLst/>
          </p:spPr>
          <p:txBody>
            <a:bodyPr wrap="square" lIns="43656" tIns="43656" rIns="43656" bIns="43656"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7" name="Group">
            <a:extLst>
              <a:ext uri="{FF2B5EF4-FFF2-40B4-BE49-F238E27FC236}">
                <a16:creationId xmlns:a16="http://schemas.microsoft.com/office/drawing/2014/main" id="{F00C0780-3AE7-4E11-A5FA-3E55E3FD5332}"/>
              </a:ext>
            </a:extLst>
          </p:cNvPr>
          <p:cNvGrpSpPr/>
          <p:nvPr/>
        </p:nvGrpSpPr>
        <p:grpSpPr>
          <a:xfrm>
            <a:off x="2462508" y="4005564"/>
            <a:ext cx="960948" cy="960948"/>
            <a:chOff x="0" y="0"/>
            <a:chExt cx="661340" cy="661340"/>
          </a:xfrm>
        </p:grpSpPr>
        <p:sp>
          <p:nvSpPr>
            <p:cNvPr id="8" name="Circle">
              <a:extLst>
                <a:ext uri="{FF2B5EF4-FFF2-40B4-BE49-F238E27FC236}">
                  <a16:creationId xmlns:a16="http://schemas.microsoft.com/office/drawing/2014/main" id="{F54BBF2B-D996-484C-BFCD-502447CBB48C}"/>
                </a:ext>
              </a:extLst>
            </p:cNvPr>
            <p:cNvSpPr/>
            <p:nvPr/>
          </p:nvSpPr>
          <p:spPr>
            <a:xfrm>
              <a:off x="0" y="0"/>
              <a:ext cx="661341" cy="661341"/>
            </a:xfrm>
            <a:prstGeom prst="ellipse">
              <a:avLst/>
            </a:prstGeom>
            <a:solidFill>
              <a:srgbClr val="1DAFED"/>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9" name="Shape">
              <a:extLst>
                <a:ext uri="{FF2B5EF4-FFF2-40B4-BE49-F238E27FC236}">
                  <a16:creationId xmlns:a16="http://schemas.microsoft.com/office/drawing/2014/main" id="{57875219-DDDA-4DC1-9AFE-E6097A4311B2}"/>
                </a:ext>
              </a:extLst>
            </p:cNvPr>
            <p:cNvSpPr/>
            <p:nvPr/>
          </p:nvSpPr>
          <p:spPr>
            <a:xfrm>
              <a:off x="199927" y="183582"/>
              <a:ext cx="261486" cy="294176"/>
            </a:xfrm>
            <a:custGeom>
              <a:avLst/>
              <a:gdLst/>
              <a:ahLst/>
              <a:cxnLst>
                <a:cxn ang="0">
                  <a:pos x="wd2" y="hd2"/>
                </a:cxn>
                <a:cxn ang="5400000">
                  <a:pos x="wd2" y="hd2"/>
                </a:cxn>
                <a:cxn ang="10800000">
                  <a:pos x="wd2" y="hd2"/>
                </a:cxn>
                <a:cxn ang="16200000">
                  <a:pos x="wd2" y="hd2"/>
                </a:cxn>
              </a:cxnLst>
              <a:rect l="0" t="0" r="r" b="b"/>
              <a:pathLst>
                <a:path w="21600" h="20960" extrusionOk="0">
                  <a:moveTo>
                    <a:pt x="17550" y="13441"/>
                  </a:moveTo>
                  <a:cubicBezTo>
                    <a:pt x="18438" y="13441"/>
                    <a:pt x="21600" y="12975"/>
                    <a:pt x="21600" y="9804"/>
                  </a:cubicBezTo>
                  <a:lnTo>
                    <a:pt x="21600" y="4159"/>
                  </a:lnTo>
                  <a:cubicBezTo>
                    <a:pt x="21600" y="991"/>
                    <a:pt x="18438" y="642"/>
                    <a:pt x="17550" y="642"/>
                  </a:cubicBezTo>
                  <a:cubicBezTo>
                    <a:pt x="16663" y="642"/>
                    <a:pt x="18900" y="1308"/>
                    <a:pt x="18900" y="3273"/>
                  </a:cubicBezTo>
                  <a:lnTo>
                    <a:pt x="18900" y="10694"/>
                  </a:lnTo>
                  <a:cubicBezTo>
                    <a:pt x="18900" y="12753"/>
                    <a:pt x="16663" y="13441"/>
                    <a:pt x="17550" y="13441"/>
                  </a:cubicBezTo>
                  <a:close/>
                  <a:moveTo>
                    <a:pt x="5875" y="13552"/>
                  </a:moveTo>
                  <a:cubicBezTo>
                    <a:pt x="6055" y="13966"/>
                    <a:pt x="1098" y="17783"/>
                    <a:pt x="3989" y="20877"/>
                  </a:cubicBezTo>
                  <a:cubicBezTo>
                    <a:pt x="4666" y="21600"/>
                    <a:pt x="6961" y="17413"/>
                    <a:pt x="10219" y="15518"/>
                  </a:cubicBezTo>
                  <a:cubicBezTo>
                    <a:pt x="12016" y="14471"/>
                    <a:pt x="16200" y="12245"/>
                    <a:pt x="16200" y="11014"/>
                  </a:cubicBezTo>
                  <a:lnTo>
                    <a:pt x="16200" y="3047"/>
                  </a:lnTo>
                  <a:cubicBezTo>
                    <a:pt x="16200" y="1567"/>
                    <a:pt x="9566" y="0"/>
                    <a:pt x="4525" y="0"/>
                  </a:cubicBezTo>
                  <a:cubicBezTo>
                    <a:pt x="2677" y="0"/>
                    <a:pt x="0" y="9986"/>
                    <a:pt x="0" y="11573"/>
                  </a:cubicBezTo>
                  <a:cubicBezTo>
                    <a:pt x="0" y="13165"/>
                    <a:pt x="5698" y="13137"/>
                    <a:pt x="5875" y="13552"/>
                  </a:cubicBezTo>
                  <a:close/>
                </a:path>
              </a:pathLst>
            </a:custGeom>
            <a:solidFill>
              <a:srgbClr val="FFFFFF"/>
            </a:solidFill>
            <a:ln w="12700" cap="flat">
              <a:noFill/>
              <a:miter lim="400000"/>
            </a:ln>
            <a:effectLst/>
          </p:spPr>
          <p:txBody>
            <a:bodyPr wrap="square" lIns="43656" tIns="43656" rIns="43656" bIns="43656"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10" name="Lorem ipsum dolor sit amet, adipiscing elit, sed do eiusmod tempor incididunt ut labore adipiscing elit, sed do eiusmod tempor incididunt ut labore psum dolor sit amet, adipiscing elit,">
            <a:extLst>
              <a:ext uri="{FF2B5EF4-FFF2-40B4-BE49-F238E27FC236}">
                <a16:creationId xmlns:a16="http://schemas.microsoft.com/office/drawing/2014/main" id="{308A3019-B6F3-475F-A051-6A032C8A6A3A}"/>
              </a:ext>
            </a:extLst>
          </p:cNvPr>
          <p:cNvSpPr/>
          <p:nvPr/>
        </p:nvSpPr>
        <p:spPr>
          <a:xfrm>
            <a:off x="4256949" y="4166285"/>
            <a:ext cx="14512313" cy="846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lnSpc>
                <a:spcPct val="120000"/>
              </a:lnSpc>
              <a:spcBef>
                <a:spcPts val="1500"/>
              </a:spcBef>
            </a:lvl1pPr>
          </a:lstStyle>
          <a:p>
            <a:r>
              <a:rPr lang="zh-CN" altLang="en-US" sz="4000" dirty="0"/>
              <a:t>数据量太大，</a:t>
            </a:r>
            <a:r>
              <a:rPr lang="zh-CN" altLang="en-US" sz="4400" dirty="0"/>
              <a:t>无论</a:t>
            </a:r>
            <a:r>
              <a:rPr lang="zh-CN" altLang="en-US" sz="4000" dirty="0"/>
              <a:t>是</a:t>
            </a:r>
            <a:r>
              <a:rPr lang="en-US" altLang="zh-CN" sz="4000" dirty="0" err="1"/>
              <a:t>gephi</a:t>
            </a:r>
            <a:r>
              <a:rPr lang="zh-CN" altLang="en-US" sz="4000" dirty="0"/>
              <a:t>还是</a:t>
            </a:r>
            <a:r>
              <a:rPr lang="en-US" altLang="zh-CN" sz="4000" dirty="0" err="1"/>
              <a:t>pajek</a:t>
            </a:r>
            <a:r>
              <a:rPr lang="zh-CN" altLang="en-US" sz="4000" dirty="0"/>
              <a:t>都无法计算</a:t>
            </a:r>
            <a:r>
              <a:rPr lang="en-US" altLang="zh-CN" sz="4000" dirty="0"/>
              <a:t>O(n²)</a:t>
            </a:r>
            <a:r>
              <a:rPr lang="zh-CN" altLang="en-US" sz="4000" dirty="0"/>
              <a:t>级别算法</a:t>
            </a:r>
            <a:endParaRPr lang="en-US" altLang="zh-CN" sz="4000" dirty="0"/>
          </a:p>
        </p:txBody>
      </p:sp>
      <p:sp>
        <p:nvSpPr>
          <p:cNvPr id="11" name="Lorem ipsum dolor sit amet, adipiscing elit, sed do eiusmod tempor incididunt hujan  adipiscing elit, sed do ya Rabbi beu jeut keu raseuki eiusmod tempor incididunt ut labore psum dolor sit amet, adipiscing elit,">
            <a:extLst>
              <a:ext uri="{FF2B5EF4-FFF2-40B4-BE49-F238E27FC236}">
                <a16:creationId xmlns:a16="http://schemas.microsoft.com/office/drawing/2014/main" id="{1E56C1D4-ACC3-4ED8-AF2B-5900C747B7F5}"/>
              </a:ext>
            </a:extLst>
          </p:cNvPr>
          <p:cNvSpPr/>
          <p:nvPr/>
        </p:nvSpPr>
        <p:spPr>
          <a:xfrm>
            <a:off x="4256949" y="5635956"/>
            <a:ext cx="14207513" cy="3310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lgn="l">
              <a:lnSpc>
                <a:spcPct val="120000"/>
              </a:lnSpc>
              <a:spcBef>
                <a:spcPts val="1500"/>
              </a:spcBef>
            </a:lvl1pPr>
          </a:lstStyle>
          <a:p>
            <a:r>
              <a:rPr lang="zh-CN" altLang="en-US" sz="4000" dirty="0"/>
              <a:t>解决办法：</a:t>
            </a:r>
            <a:endParaRPr lang="en-US" altLang="zh-CN" sz="4000" dirty="0"/>
          </a:p>
          <a:p>
            <a:r>
              <a:rPr lang="zh-CN" altLang="en-US" sz="4000" dirty="0"/>
              <a:t>根据网络性质，大多数人都是只有关注没有粉丝。因此选出有粉丝的节点</a:t>
            </a:r>
            <a:r>
              <a:rPr lang="en-US" altLang="zh-CN" sz="4000" dirty="0"/>
              <a:t>(leader)</a:t>
            </a:r>
            <a:r>
              <a:rPr lang="zh-CN" altLang="en-US" sz="4000" dirty="0"/>
              <a:t>以及他们之间的边，用以推测网络的关系。</a:t>
            </a:r>
            <a:endParaRPr lang="en-US" altLang="zh-CN" sz="3000" dirty="0"/>
          </a:p>
          <a:p>
            <a:r>
              <a:rPr lang="zh-CN" altLang="en-US" sz="3600" dirty="0"/>
              <a:t>定义：</a:t>
            </a:r>
            <a:endParaRPr lang="en-US" altLang="zh-CN" sz="4800" dirty="0"/>
          </a:p>
        </p:txBody>
      </p:sp>
      <p:sp>
        <p:nvSpPr>
          <p:cNvPr id="12" name="矩形 11">
            <a:extLst>
              <a:ext uri="{FF2B5EF4-FFF2-40B4-BE49-F238E27FC236}">
                <a16:creationId xmlns:a16="http://schemas.microsoft.com/office/drawing/2014/main" id="{4DBE69ED-ED1C-49DE-AEB2-A11A559EE63B}"/>
              </a:ext>
            </a:extLst>
          </p:cNvPr>
          <p:cNvSpPr/>
          <p:nvPr/>
        </p:nvSpPr>
        <p:spPr>
          <a:xfrm>
            <a:off x="2667582" y="2551011"/>
            <a:ext cx="9482083" cy="707886"/>
          </a:xfrm>
          <a:prstGeom prst="rect">
            <a:avLst/>
          </a:prstGeom>
        </p:spPr>
        <p:txBody>
          <a:bodyPr wrap="none">
            <a:spAutoFit/>
          </a:bodyPr>
          <a:lstStyle/>
          <a:p>
            <a:pPr marL="571500" indent="-571500" algn="l">
              <a:buFont typeface="Arial" panose="020B0604020202020204" pitchFamily="34" charset="0"/>
              <a:buChar char="•"/>
            </a:pPr>
            <a:r>
              <a:rPr lang="zh-CN" altLang="en-US" sz="4000" dirty="0">
                <a:solidFill>
                  <a:srgbClr val="1DAFED"/>
                </a:solidFill>
              </a:rPr>
              <a:t>直径与平均路径直接计算有什么问题？</a:t>
            </a:r>
            <a:endParaRPr lang="en-US" altLang="zh-CN" sz="4000" dirty="0">
              <a:solidFill>
                <a:srgbClr val="1DAFED"/>
              </a:solidFill>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BA490BB-7EAD-4648-BE85-8A46FA4F8887}"/>
                  </a:ext>
                </a:extLst>
              </p:cNvPr>
              <p:cNvSpPr txBox="1"/>
              <p:nvPr/>
            </p:nvSpPr>
            <p:spPr>
              <a:xfrm>
                <a:off x="5064221" y="9123471"/>
                <a:ext cx="7287828"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𝑈</m:t>
                      </m:r>
                      <m:r>
                        <a:rPr kumimoji="0" lang="fr-FR"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r>
                        <a:rPr lang="en-US" altLang="zh-CN" sz="5400" i="1">
                          <a:latin typeface="Cambria Math" panose="02040503050406030204" pitchFamily="18" charset="0"/>
                        </a:rPr>
                        <m:t>𝑣</m:t>
                      </m:r>
                      <m:r>
                        <a:rPr lang="en-US" altLang="zh-CN" sz="5400" i="1">
                          <a:latin typeface="Cambria Math" panose="02040503050406030204" pitchFamily="18" charset="0"/>
                          <a:ea typeface="Cambria Math" panose="02040503050406030204" pitchFamily="18" charset="0"/>
                        </a:rPr>
                        <m:t>∈</m:t>
                      </m:r>
                      <m:r>
                        <a:rPr lang="en-US" altLang="zh-CN" sz="5400" b="0" i="1" smtClean="0">
                          <a:latin typeface="Cambria Math" panose="02040503050406030204" pitchFamily="18" charset="0"/>
                          <a:ea typeface="Cambria Math" panose="02040503050406030204" pitchFamily="18" charset="0"/>
                        </a:rPr>
                        <m:t>𝑉</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sSub>
                        <m:sSubPr>
                          <m:ctrlPr>
                            <a:rPr lang="el-GR" altLang="zh-CN" sz="5400" i="1" smtClean="0">
                              <a:latin typeface="Cambria Math" panose="02040503050406030204" pitchFamily="18" charset="0"/>
                              <a:ea typeface="Cambria Math" panose="02040503050406030204" pitchFamily="18" charset="0"/>
                            </a:rPr>
                          </m:ctrlPr>
                        </m:sSubPr>
                        <m:e>
                          <m:r>
                            <a:rPr lang="el-GR" altLang="zh-CN" sz="5400" i="1">
                              <a:latin typeface="Cambria Math" panose="02040503050406030204" pitchFamily="18" charset="0"/>
                              <a:ea typeface="Cambria Math" panose="02040503050406030204" pitchFamily="18" charset="0"/>
                            </a:rPr>
                            <m:t>𝛤</m:t>
                          </m:r>
                        </m:e>
                        <m:sub>
                          <m:r>
                            <a:rPr lang="en-US" altLang="zh-CN" sz="5400" b="0" i="1" smtClean="0">
                              <a:latin typeface="Cambria Math" panose="02040503050406030204" pitchFamily="18" charset="0"/>
                              <a:ea typeface="Cambria Math" panose="02040503050406030204" pitchFamily="18" charset="0"/>
                            </a:rPr>
                            <m:t>𝑖𝑛</m:t>
                          </m:r>
                        </m:sub>
                      </m:sSub>
                      <m:d>
                        <m:dPr>
                          <m:ctrlPr>
                            <a:rPr lang="en-US" altLang="zh-CN" sz="5400" i="1">
                              <a:latin typeface="Cambria Math" panose="02040503050406030204" pitchFamily="18" charset="0"/>
                              <a:ea typeface="Cambria Math" panose="02040503050406030204" pitchFamily="18" charset="0"/>
                            </a:rPr>
                          </m:ctrlPr>
                        </m:dPr>
                        <m:e>
                          <m:r>
                            <a:rPr lang="en-US" altLang="zh-CN" sz="5400" b="0" i="1" smtClean="0">
                              <a:latin typeface="Cambria Math" panose="02040503050406030204" pitchFamily="18" charset="0"/>
                              <a:ea typeface="Cambria Math" panose="02040503050406030204" pitchFamily="18" charset="0"/>
                            </a:rPr>
                            <m:t>𝑣</m:t>
                          </m:r>
                        </m:e>
                      </m:d>
                      <m:r>
                        <a:rPr lang="en-US" altLang="zh-CN" sz="5400" b="0" i="1" smtClean="0">
                          <a:latin typeface="Cambria Math" panose="02040503050406030204" pitchFamily="18" charset="0"/>
                        </a:rPr>
                        <m:t>= </m:t>
                      </m:r>
                      <m:r>
                        <a:rPr lang="en-US" altLang="zh-CN" sz="5400" b="0" i="1" smtClean="0">
                          <a:latin typeface="Cambria Math" panose="02040503050406030204" pitchFamily="18" charset="0"/>
                          <a:ea typeface="Cambria Math" panose="02040503050406030204" pitchFamily="18" charset="0"/>
                        </a:rPr>
                        <m:t>∅}</m:t>
                      </m:r>
                    </m:oMath>
                  </m:oMathPara>
                </a14:m>
                <a:endParaRPr kumimoji="0" lang="zh-CN" altLang="en-US" sz="5400" b="0" i="1" u="none" strike="noStrike" cap="none" spc="0" normalizeH="0" baseline="0" dirty="0">
                  <a:ln>
                    <a:noFill/>
                  </a:ln>
                  <a:solidFill>
                    <a:srgbClr val="53585F"/>
                  </a:solidFill>
                  <a:effectLst/>
                  <a:uFillTx/>
                  <a:sym typeface="Helvetica"/>
                </a:endParaRPr>
              </a:p>
            </p:txBody>
          </p:sp>
        </mc:Choice>
        <mc:Fallback xmlns="">
          <p:sp>
            <p:nvSpPr>
              <p:cNvPr id="13" name="文本框 12">
                <a:extLst>
                  <a:ext uri="{FF2B5EF4-FFF2-40B4-BE49-F238E27FC236}">
                    <a16:creationId xmlns:a16="http://schemas.microsoft.com/office/drawing/2014/main" id="{8BA490BB-7EAD-4648-BE85-8A46FA4F8887}"/>
                  </a:ext>
                </a:extLst>
              </p:cNvPr>
              <p:cNvSpPr txBox="1">
                <a:spLocks noRot="1" noChangeAspect="1" noMove="1" noResize="1" noEditPoints="1" noAdjustHandles="1" noChangeArrowheads="1" noChangeShapeType="1" noTextEdit="1"/>
              </p:cNvSpPr>
              <p:nvPr/>
            </p:nvSpPr>
            <p:spPr>
              <a:xfrm>
                <a:off x="5064221" y="9123471"/>
                <a:ext cx="7287828" cy="830997"/>
              </a:xfrm>
              <a:prstGeom prst="rect">
                <a:avLst/>
              </a:prstGeom>
              <a:blipFill>
                <a:blip r:embed="rId2"/>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37F5180D-7C54-47A3-ADBE-8E7BBA78287D}"/>
                  </a:ext>
                </a:extLst>
              </p:cNvPr>
              <p:cNvSpPr txBox="1"/>
              <p:nvPr/>
            </p:nvSpPr>
            <p:spPr>
              <a:xfrm>
                <a:off x="5118402" y="10333992"/>
                <a:ext cx="7179466"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𝐿</m:t>
                      </m:r>
                      <m:r>
                        <a:rPr kumimoji="0" lang="fr-FR"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r>
                        <a:rPr lang="en-US" altLang="zh-CN" sz="5400" i="1">
                          <a:latin typeface="Cambria Math" panose="02040503050406030204" pitchFamily="18" charset="0"/>
                        </a:rPr>
                        <m:t>𝑣</m:t>
                      </m:r>
                      <m:r>
                        <a:rPr lang="en-US" altLang="zh-CN" sz="5400" i="1">
                          <a:latin typeface="Cambria Math" panose="02040503050406030204" pitchFamily="18" charset="0"/>
                          <a:ea typeface="Cambria Math" panose="02040503050406030204" pitchFamily="18" charset="0"/>
                        </a:rPr>
                        <m:t>∈</m:t>
                      </m:r>
                      <m:r>
                        <a:rPr lang="en-US" altLang="zh-CN" sz="5400" b="0" i="1" smtClean="0">
                          <a:latin typeface="Cambria Math" panose="02040503050406030204" pitchFamily="18" charset="0"/>
                          <a:ea typeface="Cambria Math" panose="02040503050406030204" pitchFamily="18" charset="0"/>
                        </a:rPr>
                        <m:t>𝑉</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sSub>
                        <m:sSubPr>
                          <m:ctrlPr>
                            <a:rPr lang="el-GR" altLang="zh-CN" sz="5400" i="1" smtClean="0">
                              <a:latin typeface="Cambria Math" panose="02040503050406030204" pitchFamily="18" charset="0"/>
                              <a:ea typeface="Cambria Math" panose="02040503050406030204" pitchFamily="18" charset="0"/>
                            </a:rPr>
                          </m:ctrlPr>
                        </m:sSubPr>
                        <m:e>
                          <m:r>
                            <a:rPr lang="el-GR" altLang="zh-CN" sz="5400" i="1">
                              <a:latin typeface="Cambria Math" panose="02040503050406030204" pitchFamily="18" charset="0"/>
                              <a:ea typeface="Cambria Math" panose="02040503050406030204" pitchFamily="18" charset="0"/>
                            </a:rPr>
                            <m:t>𝛤</m:t>
                          </m:r>
                        </m:e>
                        <m:sub>
                          <m:r>
                            <a:rPr lang="en-US" altLang="zh-CN" sz="5400" b="0" i="1" smtClean="0">
                              <a:latin typeface="Cambria Math" panose="02040503050406030204" pitchFamily="18" charset="0"/>
                              <a:ea typeface="Cambria Math" panose="02040503050406030204" pitchFamily="18" charset="0"/>
                            </a:rPr>
                            <m:t>𝑖𝑛</m:t>
                          </m:r>
                        </m:sub>
                      </m:sSub>
                      <m:d>
                        <m:dPr>
                          <m:ctrlPr>
                            <a:rPr lang="en-US" altLang="zh-CN" sz="5400" i="1">
                              <a:latin typeface="Cambria Math" panose="02040503050406030204" pitchFamily="18" charset="0"/>
                              <a:ea typeface="Cambria Math" panose="02040503050406030204" pitchFamily="18" charset="0"/>
                            </a:rPr>
                          </m:ctrlPr>
                        </m:dPr>
                        <m:e>
                          <m:r>
                            <a:rPr lang="en-US" altLang="zh-CN" sz="5400" b="0" i="1" smtClean="0">
                              <a:latin typeface="Cambria Math" panose="02040503050406030204" pitchFamily="18" charset="0"/>
                              <a:ea typeface="Cambria Math" panose="02040503050406030204" pitchFamily="18" charset="0"/>
                            </a:rPr>
                            <m:t>𝑣</m:t>
                          </m:r>
                        </m:e>
                      </m:d>
                      <m:r>
                        <a:rPr lang="en-US" altLang="zh-CN" sz="5400" i="1">
                          <a:latin typeface="Cambria Math" panose="02040503050406030204" pitchFamily="18" charset="0"/>
                          <a:ea typeface="Cambria Math" panose="02040503050406030204" pitchFamily="18" charset="0"/>
                        </a:rPr>
                        <m:t>≠</m:t>
                      </m:r>
                      <m:r>
                        <a:rPr lang="en-US" altLang="zh-CN" sz="5400" b="0" i="1" smtClean="0">
                          <a:latin typeface="Cambria Math" panose="02040503050406030204" pitchFamily="18" charset="0"/>
                        </a:rPr>
                        <m:t> </m:t>
                      </m:r>
                      <m:r>
                        <a:rPr lang="en-US" altLang="zh-CN" sz="5400" b="0" i="1" smtClean="0">
                          <a:latin typeface="Cambria Math" panose="02040503050406030204" pitchFamily="18" charset="0"/>
                          <a:ea typeface="Cambria Math" panose="02040503050406030204" pitchFamily="18" charset="0"/>
                        </a:rPr>
                        <m:t>∅}</m:t>
                      </m:r>
                    </m:oMath>
                  </m:oMathPara>
                </a14:m>
                <a:endParaRPr kumimoji="0" lang="zh-CN" altLang="en-US" sz="5400" b="0" i="1" u="none" strike="noStrike" cap="none" spc="0" normalizeH="0" baseline="0" dirty="0">
                  <a:ln>
                    <a:noFill/>
                  </a:ln>
                  <a:solidFill>
                    <a:srgbClr val="53585F"/>
                  </a:solidFill>
                  <a:effectLst/>
                  <a:uFillTx/>
                  <a:sym typeface="Helvetica"/>
                </a:endParaRPr>
              </a:p>
            </p:txBody>
          </p:sp>
        </mc:Choice>
        <mc:Fallback xmlns="">
          <p:sp>
            <p:nvSpPr>
              <p:cNvPr id="14" name="文本框 13">
                <a:extLst>
                  <a:ext uri="{FF2B5EF4-FFF2-40B4-BE49-F238E27FC236}">
                    <a16:creationId xmlns:a16="http://schemas.microsoft.com/office/drawing/2014/main" id="{37F5180D-7C54-47A3-ADBE-8E7BBA78287D}"/>
                  </a:ext>
                </a:extLst>
              </p:cNvPr>
              <p:cNvSpPr txBox="1">
                <a:spLocks noRot="1" noChangeAspect="1" noMove="1" noResize="1" noEditPoints="1" noAdjustHandles="1" noChangeArrowheads="1" noChangeShapeType="1" noTextEdit="1"/>
              </p:cNvSpPr>
              <p:nvPr/>
            </p:nvSpPr>
            <p:spPr>
              <a:xfrm>
                <a:off x="5118402" y="10333992"/>
                <a:ext cx="7179466" cy="830997"/>
              </a:xfrm>
              <a:prstGeom prst="rect">
                <a:avLst/>
              </a:prstGeom>
              <a:blipFill>
                <a:blip r:embed="rId3"/>
                <a:stretch>
                  <a:fillRect/>
                </a:stretch>
              </a:blipFill>
              <a:ln w="12700" cap="flat">
                <a:noFill/>
                <a:miter lim="400000"/>
              </a:ln>
              <a:effectLst/>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69993DF3-FA22-4E72-953B-75AFF8D09C7E}"/>
              </a:ext>
            </a:extLst>
          </p:cNvPr>
          <p:cNvSpPr/>
          <p:nvPr/>
        </p:nvSpPr>
        <p:spPr>
          <a:xfrm>
            <a:off x="5437238" y="11980931"/>
            <a:ext cx="12192000" cy="584775"/>
          </a:xfrm>
          <a:prstGeom prst="rect">
            <a:avLst/>
          </a:prstGeom>
        </p:spPr>
        <p:txBody>
          <a:bodyPr>
            <a:spAutoFit/>
          </a:bodyPr>
          <a:lstStyle/>
          <a:p>
            <a:r>
              <a:rPr lang="en-US" altLang="zh-CN" sz="3200" dirty="0" err="1"/>
              <a:t>ke_leader</a:t>
            </a:r>
            <a:r>
              <a:rPr lang="en-US" altLang="zh-CN" sz="3200" dirty="0"/>
              <a:t> 33778</a:t>
            </a:r>
            <a:r>
              <a:rPr lang="zh-CN" altLang="en-US" sz="3200" dirty="0"/>
              <a:t>点 </a:t>
            </a:r>
            <a:r>
              <a:rPr lang="en-US" altLang="zh-CN" sz="3200" dirty="0"/>
              <a:t>908247</a:t>
            </a:r>
            <a:r>
              <a:rPr lang="zh-CN" altLang="en-US" sz="3200" dirty="0"/>
              <a:t>边，</a:t>
            </a:r>
            <a:r>
              <a:rPr lang="en-US" altLang="zh-CN" sz="3200" dirty="0" err="1"/>
              <a:t>xinli_leader</a:t>
            </a:r>
            <a:r>
              <a:rPr lang="en-US" altLang="zh-CN" sz="3200" dirty="0"/>
              <a:t> 10824</a:t>
            </a:r>
            <a:r>
              <a:rPr lang="zh-CN" altLang="en-US" sz="3200" dirty="0"/>
              <a:t>点 </a:t>
            </a:r>
            <a:r>
              <a:rPr lang="en-US" altLang="zh-CN" sz="3200" dirty="0"/>
              <a:t>160087</a:t>
            </a:r>
            <a:r>
              <a:rPr lang="zh-CN" altLang="en-US" sz="3200" dirty="0"/>
              <a:t>边</a:t>
            </a:r>
          </a:p>
        </p:txBody>
      </p:sp>
    </p:spTree>
    <p:extLst>
      <p:ext uri="{BB962C8B-B14F-4D97-AF65-F5344CB8AC3E}">
        <p14:creationId xmlns:p14="http://schemas.microsoft.com/office/powerpoint/2010/main" val="1663750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D132A2-CDAD-40B9-9F5F-F24A8295AC72}"/>
              </a:ext>
            </a:extLst>
          </p:cNvPr>
          <p:cNvSpPr txBox="1"/>
          <p:nvPr/>
        </p:nvSpPr>
        <p:spPr>
          <a:xfrm>
            <a:off x="1474838" y="1002890"/>
            <a:ext cx="20116800" cy="2123658"/>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endParaRPr lang="en-US" altLang="zh-CN" sz="7200" dirty="0"/>
          </a:p>
        </p:txBody>
      </p:sp>
      <p:graphicFrame>
        <p:nvGraphicFramePr>
          <p:cNvPr id="5" name="表格 4">
            <a:extLst>
              <a:ext uri="{FF2B5EF4-FFF2-40B4-BE49-F238E27FC236}">
                <a16:creationId xmlns:a16="http://schemas.microsoft.com/office/drawing/2014/main" id="{05D9CEB3-95FB-4C76-9AF1-175B6FFC1CE1}"/>
              </a:ext>
            </a:extLst>
          </p:cNvPr>
          <p:cNvGraphicFramePr>
            <a:graphicFrameLocks noGrp="1"/>
          </p:cNvGraphicFramePr>
          <p:nvPr>
            <p:extLst>
              <p:ext uri="{D42A27DB-BD31-4B8C-83A1-F6EECF244321}">
                <p14:modId xmlns:p14="http://schemas.microsoft.com/office/powerpoint/2010/main" val="915390154"/>
              </p:ext>
            </p:extLst>
          </p:nvPr>
        </p:nvGraphicFramePr>
        <p:xfrm>
          <a:off x="2533616" y="3854968"/>
          <a:ext cx="17001294" cy="2432358"/>
        </p:xfrm>
        <a:graphic>
          <a:graphicData uri="http://schemas.openxmlformats.org/drawingml/2006/table">
            <a:tbl>
              <a:tblPr firstRow="1" bandRow="1">
                <a:tableStyleId>{5C22544A-7EE6-4342-B048-85BDC9FD1C3A}</a:tableStyleId>
              </a:tblPr>
              <a:tblGrid>
                <a:gridCol w="5667098">
                  <a:extLst>
                    <a:ext uri="{9D8B030D-6E8A-4147-A177-3AD203B41FA5}">
                      <a16:colId xmlns:a16="http://schemas.microsoft.com/office/drawing/2014/main" val="13218029"/>
                    </a:ext>
                  </a:extLst>
                </a:gridCol>
                <a:gridCol w="5667098">
                  <a:extLst>
                    <a:ext uri="{9D8B030D-6E8A-4147-A177-3AD203B41FA5}">
                      <a16:colId xmlns:a16="http://schemas.microsoft.com/office/drawing/2014/main" val="599513967"/>
                    </a:ext>
                  </a:extLst>
                </a:gridCol>
                <a:gridCol w="5667098">
                  <a:extLst>
                    <a:ext uri="{9D8B030D-6E8A-4147-A177-3AD203B41FA5}">
                      <a16:colId xmlns:a16="http://schemas.microsoft.com/office/drawing/2014/main" val="2340363249"/>
                    </a:ext>
                  </a:extLst>
                </a:gridCol>
              </a:tblGrid>
              <a:tr h="810786">
                <a:tc>
                  <a:txBody>
                    <a:bodyPr/>
                    <a:lstStyle/>
                    <a:p>
                      <a:endParaRPr lang="zh-CN" altLang="en-US" sz="3600" dirty="0"/>
                    </a:p>
                  </a:txBody>
                  <a:tcPr marL="182880" marR="182880" marT="91440" marB="91440"/>
                </a:tc>
                <a:tc>
                  <a:txBody>
                    <a:bodyPr/>
                    <a:lstStyle/>
                    <a:p>
                      <a:r>
                        <a:rPr lang="en-US" altLang="zh-CN" sz="3600" dirty="0" err="1"/>
                        <a:t>Leader_diameter</a:t>
                      </a:r>
                      <a:endParaRPr lang="zh-CN" altLang="en-US" sz="3600" dirty="0"/>
                    </a:p>
                  </a:txBody>
                  <a:tcPr marL="182880" marR="182880" marT="91440" marB="91440"/>
                </a:tc>
                <a:tc>
                  <a:txBody>
                    <a:bodyPr/>
                    <a:lstStyle/>
                    <a:p>
                      <a:r>
                        <a:rPr lang="en-US" altLang="zh-CN" sz="3600" dirty="0" err="1"/>
                        <a:t>All_diameter</a:t>
                      </a:r>
                      <a:endParaRPr lang="zh-CN" altLang="en-US" sz="3600" dirty="0"/>
                    </a:p>
                  </a:txBody>
                  <a:tcPr marL="182880" marR="182880" marT="91440" marB="91440"/>
                </a:tc>
                <a:extLst>
                  <a:ext uri="{0D108BD9-81ED-4DB2-BD59-A6C34878D82A}">
                    <a16:rowId xmlns:a16="http://schemas.microsoft.com/office/drawing/2014/main" val="3682437901"/>
                  </a:ext>
                </a:extLst>
              </a:tr>
              <a:tr h="810786">
                <a:tc>
                  <a:txBody>
                    <a:bodyPr/>
                    <a:lstStyle/>
                    <a:p>
                      <a:r>
                        <a:rPr lang="en-US" altLang="zh-CN" sz="3600" dirty="0"/>
                        <a:t>36</a:t>
                      </a:r>
                      <a:r>
                        <a:rPr lang="zh-CN" altLang="en-US" sz="3600" dirty="0"/>
                        <a:t>氪</a:t>
                      </a:r>
                    </a:p>
                  </a:txBody>
                  <a:tcPr marL="182880" marR="182880" marT="91440" marB="91440"/>
                </a:tc>
                <a:tc>
                  <a:txBody>
                    <a:bodyPr/>
                    <a:lstStyle/>
                    <a:p>
                      <a:r>
                        <a:rPr lang="en-US" altLang="zh-CN" sz="3600" dirty="0"/>
                        <a:t>13</a:t>
                      </a:r>
                      <a:endParaRPr lang="zh-CN" altLang="en-US" sz="3600" dirty="0"/>
                    </a:p>
                  </a:txBody>
                  <a:tcPr marL="182880" marR="182880" marT="91440" marB="91440"/>
                </a:tc>
                <a:tc>
                  <a:txBody>
                    <a:bodyPr/>
                    <a:lstStyle/>
                    <a:p>
                      <a:r>
                        <a:rPr lang="en-US" altLang="zh-CN" sz="3600" dirty="0"/>
                        <a:t>&lt;15</a:t>
                      </a:r>
                      <a:endParaRPr lang="zh-CN" altLang="en-US" sz="3600" dirty="0"/>
                    </a:p>
                  </a:txBody>
                  <a:tcPr marL="182880" marR="182880" marT="91440" marB="91440"/>
                </a:tc>
                <a:extLst>
                  <a:ext uri="{0D108BD9-81ED-4DB2-BD59-A6C34878D82A}">
                    <a16:rowId xmlns:a16="http://schemas.microsoft.com/office/drawing/2014/main" val="3115964469"/>
                  </a:ext>
                </a:extLst>
              </a:tr>
              <a:tr h="810786">
                <a:tc>
                  <a:txBody>
                    <a:bodyPr/>
                    <a:lstStyle/>
                    <a:p>
                      <a:r>
                        <a:rPr lang="zh-CN" altLang="en-US" sz="3600" dirty="0"/>
                        <a:t>京师心理大学堂</a:t>
                      </a:r>
                    </a:p>
                  </a:txBody>
                  <a:tcPr marL="182880" marR="182880" marT="91440" marB="91440"/>
                </a:tc>
                <a:tc>
                  <a:txBody>
                    <a:bodyPr/>
                    <a:lstStyle/>
                    <a:p>
                      <a:r>
                        <a:rPr lang="en-US" altLang="zh-CN" sz="3600" dirty="0"/>
                        <a:t>13</a:t>
                      </a:r>
                      <a:endParaRPr lang="zh-CN" altLang="en-US" sz="3600" dirty="0"/>
                    </a:p>
                  </a:txBody>
                  <a:tcPr marL="182880" marR="182880" marT="91440" marB="91440"/>
                </a:tc>
                <a:tc>
                  <a:txBody>
                    <a:bodyPr/>
                    <a:lstStyle/>
                    <a:p>
                      <a:r>
                        <a:rPr lang="en-US" altLang="zh-CN" sz="3600" dirty="0"/>
                        <a:t>&lt;15</a:t>
                      </a:r>
                      <a:endParaRPr lang="zh-CN" altLang="en-US" sz="3600" dirty="0"/>
                    </a:p>
                  </a:txBody>
                  <a:tcPr marL="182880" marR="182880" marT="91440" marB="91440"/>
                </a:tc>
                <a:extLst>
                  <a:ext uri="{0D108BD9-81ED-4DB2-BD59-A6C34878D82A}">
                    <a16:rowId xmlns:a16="http://schemas.microsoft.com/office/drawing/2014/main" val="1528993889"/>
                  </a:ext>
                </a:extLst>
              </a:tr>
            </a:tbl>
          </a:graphicData>
        </a:graphic>
      </p:graphicFrame>
      <p:graphicFrame>
        <p:nvGraphicFramePr>
          <p:cNvPr id="6" name="表格 5">
            <a:extLst>
              <a:ext uri="{FF2B5EF4-FFF2-40B4-BE49-F238E27FC236}">
                <a16:creationId xmlns:a16="http://schemas.microsoft.com/office/drawing/2014/main" id="{AA661A52-E63E-42FE-A01F-7D9DD2D7A87E}"/>
              </a:ext>
            </a:extLst>
          </p:cNvPr>
          <p:cNvGraphicFramePr>
            <a:graphicFrameLocks noGrp="1"/>
          </p:cNvGraphicFramePr>
          <p:nvPr>
            <p:extLst>
              <p:ext uri="{D42A27DB-BD31-4B8C-83A1-F6EECF244321}">
                <p14:modId xmlns:p14="http://schemas.microsoft.com/office/powerpoint/2010/main" val="1119284249"/>
              </p:ext>
            </p:extLst>
          </p:nvPr>
        </p:nvGraphicFramePr>
        <p:xfrm>
          <a:off x="2533451" y="6986341"/>
          <a:ext cx="17001459" cy="2387877"/>
        </p:xfrm>
        <a:graphic>
          <a:graphicData uri="http://schemas.openxmlformats.org/drawingml/2006/table">
            <a:tbl>
              <a:tblPr firstRow="1" bandRow="1">
                <a:tableStyleId>{5C22544A-7EE6-4342-B048-85BDC9FD1C3A}</a:tableStyleId>
              </a:tblPr>
              <a:tblGrid>
                <a:gridCol w="5667153">
                  <a:extLst>
                    <a:ext uri="{9D8B030D-6E8A-4147-A177-3AD203B41FA5}">
                      <a16:colId xmlns:a16="http://schemas.microsoft.com/office/drawing/2014/main" val="1063308393"/>
                    </a:ext>
                  </a:extLst>
                </a:gridCol>
                <a:gridCol w="5667153">
                  <a:extLst>
                    <a:ext uri="{9D8B030D-6E8A-4147-A177-3AD203B41FA5}">
                      <a16:colId xmlns:a16="http://schemas.microsoft.com/office/drawing/2014/main" val="3627800999"/>
                    </a:ext>
                  </a:extLst>
                </a:gridCol>
                <a:gridCol w="5667153">
                  <a:extLst>
                    <a:ext uri="{9D8B030D-6E8A-4147-A177-3AD203B41FA5}">
                      <a16:colId xmlns:a16="http://schemas.microsoft.com/office/drawing/2014/main" val="216967125"/>
                    </a:ext>
                  </a:extLst>
                </a:gridCol>
              </a:tblGrid>
              <a:tr h="795959">
                <a:tc>
                  <a:txBody>
                    <a:bodyPr/>
                    <a:lstStyle/>
                    <a:p>
                      <a:endParaRPr lang="zh-CN" altLang="en-US" sz="3600" dirty="0"/>
                    </a:p>
                  </a:txBody>
                  <a:tcPr marL="182880" marR="182880" marT="91440" marB="91440"/>
                </a:tc>
                <a:tc>
                  <a:txBody>
                    <a:bodyPr/>
                    <a:lstStyle/>
                    <a:p>
                      <a:r>
                        <a:rPr lang="en-US" altLang="zh-CN" sz="3600" dirty="0" err="1"/>
                        <a:t>Leader_avg_diameter</a:t>
                      </a:r>
                      <a:endParaRPr lang="zh-CN" altLang="en-US" sz="3600" dirty="0"/>
                    </a:p>
                  </a:txBody>
                  <a:tcPr marL="182880" marR="182880" marT="91440" marB="91440"/>
                </a:tc>
                <a:tc>
                  <a:txBody>
                    <a:bodyPr/>
                    <a:lstStyle/>
                    <a:p>
                      <a:r>
                        <a:rPr lang="en-US" altLang="zh-CN" sz="3600" dirty="0" err="1"/>
                        <a:t>All_avg_diameter</a:t>
                      </a:r>
                      <a:endParaRPr lang="zh-CN" altLang="en-US" sz="3600" dirty="0"/>
                    </a:p>
                  </a:txBody>
                  <a:tcPr marL="182880" marR="182880" marT="91440" marB="91440"/>
                </a:tc>
                <a:extLst>
                  <a:ext uri="{0D108BD9-81ED-4DB2-BD59-A6C34878D82A}">
                    <a16:rowId xmlns:a16="http://schemas.microsoft.com/office/drawing/2014/main" val="3477673384"/>
                  </a:ext>
                </a:extLst>
              </a:tr>
              <a:tr h="795959">
                <a:tc>
                  <a:txBody>
                    <a:bodyPr/>
                    <a:lstStyle/>
                    <a:p>
                      <a:r>
                        <a:rPr lang="en-US" altLang="zh-CN" sz="3600" dirty="0"/>
                        <a:t>36</a:t>
                      </a:r>
                      <a:r>
                        <a:rPr lang="zh-CN" altLang="en-US" sz="3600" dirty="0"/>
                        <a:t>氪</a:t>
                      </a:r>
                    </a:p>
                  </a:txBody>
                  <a:tcPr marL="182880" marR="182880" marT="91440" marB="91440"/>
                </a:tc>
                <a:tc>
                  <a:txBody>
                    <a:bodyPr/>
                    <a:lstStyle/>
                    <a:p>
                      <a:r>
                        <a:rPr lang="en-US" altLang="zh-CN" sz="3600" dirty="0"/>
                        <a:t>4.36</a:t>
                      </a:r>
                      <a:endParaRPr lang="zh-CN" altLang="en-US" sz="3600" dirty="0"/>
                    </a:p>
                  </a:txBody>
                  <a:tcPr marL="182880" marR="182880" marT="91440" marB="91440"/>
                </a:tc>
                <a:tc>
                  <a:txBody>
                    <a:bodyPr/>
                    <a:lstStyle/>
                    <a:p>
                      <a:r>
                        <a:rPr lang="en-US" altLang="zh-CN" sz="3600" dirty="0"/>
                        <a:t>&lt;6.36</a:t>
                      </a:r>
                      <a:endParaRPr lang="zh-CN" altLang="en-US" sz="3600" dirty="0"/>
                    </a:p>
                  </a:txBody>
                  <a:tcPr marL="182880" marR="182880" marT="91440" marB="91440"/>
                </a:tc>
                <a:extLst>
                  <a:ext uri="{0D108BD9-81ED-4DB2-BD59-A6C34878D82A}">
                    <a16:rowId xmlns:a16="http://schemas.microsoft.com/office/drawing/2014/main" val="2328854317"/>
                  </a:ext>
                </a:extLst>
              </a:tr>
              <a:tr h="795959">
                <a:tc>
                  <a:txBody>
                    <a:bodyPr/>
                    <a:lstStyle/>
                    <a:p>
                      <a:r>
                        <a:rPr lang="zh-CN" altLang="en-US" sz="3600" dirty="0"/>
                        <a:t>京师心理大学堂</a:t>
                      </a:r>
                    </a:p>
                  </a:txBody>
                  <a:tcPr marL="182880" marR="182880" marT="91440" marB="91440"/>
                </a:tc>
                <a:tc>
                  <a:txBody>
                    <a:bodyPr/>
                    <a:lstStyle/>
                    <a:p>
                      <a:r>
                        <a:rPr lang="en-US" altLang="zh-CN" sz="3600" dirty="0"/>
                        <a:t>4.61</a:t>
                      </a:r>
                      <a:endParaRPr lang="zh-CN" altLang="en-US" sz="3600" dirty="0"/>
                    </a:p>
                  </a:txBody>
                  <a:tcPr marL="182880" marR="182880" marT="91440" marB="91440"/>
                </a:tc>
                <a:tc>
                  <a:txBody>
                    <a:bodyPr/>
                    <a:lstStyle/>
                    <a:p>
                      <a:r>
                        <a:rPr lang="en-US" altLang="zh-CN" sz="3600" dirty="0"/>
                        <a:t>&lt;6.61</a:t>
                      </a:r>
                      <a:endParaRPr lang="zh-CN" altLang="en-US" sz="3600" dirty="0"/>
                    </a:p>
                  </a:txBody>
                  <a:tcPr marL="182880" marR="182880" marT="91440" marB="91440"/>
                </a:tc>
                <a:extLst>
                  <a:ext uri="{0D108BD9-81ED-4DB2-BD59-A6C34878D82A}">
                    <a16:rowId xmlns:a16="http://schemas.microsoft.com/office/drawing/2014/main" val="565063054"/>
                  </a:ext>
                </a:extLst>
              </a:tr>
            </a:tbl>
          </a:graphicData>
        </a:graphic>
      </p:graphicFrame>
      <p:sp>
        <p:nvSpPr>
          <p:cNvPr id="7" name="文本框 6">
            <a:extLst>
              <a:ext uri="{FF2B5EF4-FFF2-40B4-BE49-F238E27FC236}">
                <a16:creationId xmlns:a16="http://schemas.microsoft.com/office/drawing/2014/main" id="{74E3D604-D564-4688-B719-A95F4CF14512}"/>
              </a:ext>
            </a:extLst>
          </p:cNvPr>
          <p:cNvSpPr txBox="1"/>
          <p:nvPr/>
        </p:nvSpPr>
        <p:spPr>
          <a:xfrm>
            <a:off x="15746216" y="10073233"/>
            <a:ext cx="4586990" cy="707886"/>
          </a:xfrm>
          <a:prstGeom prst="rect">
            <a:avLst/>
          </a:prstGeom>
          <a:noFill/>
        </p:spPr>
        <p:txBody>
          <a:bodyPr wrap="square" rtlCol="0">
            <a:spAutoFit/>
          </a:bodyPr>
          <a:lstStyle/>
          <a:p>
            <a:r>
              <a:rPr lang="zh-CN" altLang="en-US" sz="4000" dirty="0"/>
              <a:t>符合六度分隔理论</a:t>
            </a:r>
          </a:p>
        </p:txBody>
      </p:sp>
      <p:grpSp>
        <p:nvGrpSpPr>
          <p:cNvPr id="8" name="Group">
            <a:extLst>
              <a:ext uri="{FF2B5EF4-FFF2-40B4-BE49-F238E27FC236}">
                <a16:creationId xmlns:a16="http://schemas.microsoft.com/office/drawing/2014/main" id="{1AD65F42-B733-4A05-8943-CCC87DC6AF5A}"/>
              </a:ext>
            </a:extLst>
          </p:cNvPr>
          <p:cNvGrpSpPr/>
          <p:nvPr/>
        </p:nvGrpSpPr>
        <p:grpSpPr>
          <a:xfrm>
            <a:off x="14494765" y="9946703"/>
            <a:ext cx="960948" cy="960948"/>
            <a:chOff x="0" y="0"/>
            <a:chExt cx="661340" cy="661340"/>
          </a:xfrm>
        </p:grpSpPr>
        <p:sp>
          <p:nvSpPr>
            <p:cNvPr id="9" name="Circle">
              <a:extLst>
                <a:ext uri="{FF2B5EF4-FFF2-40B4-BE49-F238E27FC236}">
                  <a16:creationId xmlns:a16="http://schemas.microsoft.com/office/drawing/2014/main" id="{3031B092-70E8-4DB3-A5DD-E4C0D735F4FB}"/>
                </a:ext>
              </a:extLst>
            </p:cNvPr>
            <p:cNvSpPr/>
            <p:nvPr/>
          </p:nvSpPr>
          <p:spPr>
            <a:xfrm>
              <a:off x="0" y="0"/>
              <a:ext cx="661341" cy="661341"/>
            </a:xfrm>
            <a:prstGeom prst="ellipse">
              <a:avLst/>
            </a:prstGeom>
            <a:solidFill>
              <a:srgbClr val="1DAFED"/>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sp>
          <p:nvSpPr>
            <p:cNvPr id="10" name="Shape">
              <a:extLst>
                <a:ext uri="{FF2B5EF4-FFF2-40B4-BE49-F238E27FC236}">
                  <a16:creationId xmlns:a16="http://schemas.microsoft.com/office/drawing/2014/main" id="{FE9840F5-AC12-4324-861C-7D03A11854C0}"/>
                </a:ext>
              </a:extLst>
            </p:cNvPr>
            <p:cNvSpPr/>
            <p:nvPr/>
          </p:nvSpPr>
          <p:spPr>
            <a:xfrm>
              <a:off x="199928" y="183582"/>
              <a:ext cx="261484" cy="294176"/>
            </a:xfrm>
            <a:custGeom>
              <a:avLst/>
              <a:gdLst/>
              <a:ahLst/>
              <a:cxnLst>
                <a:cxn ang="0">
                  <a:pos x="wd2" y="hd2"/>
                </a:cxn>
                <a:cxn ang="5400000">
                  <a:pos x="wd2" y="hd2"/>
                </a:cxn>
                <a:cxn ang="10800000">
                  <a:pos x="wd2" y="hd2"/>
                </a:cxn>
                <a:cxn ang="16200000">
                  <a:pos x="wd2" y="hd2"/>
                </a:cxn>
              </a:cxnLst>
              <a:rect l="0" t="0" r="r" b="b"/>
              <a:pathLst>
                <a:path w="21600" h="20960" extrusionOk="0">
                  <a:moveTo>
                    <a:pt x="4050" y="7519"/>
                  </a:moveTo>
                  <a:cubicBezTo>
                    <a:pt x="3162" y="7519"/>
                    <a:pt x="0" y="7985"/>
                    <a:pt x="0" y="11155"/>
                  </a:cubicBezTo>
                  <a:lnTo>
                    <a:pt x="0" y="16801"/>
                  </a:lnTo>
                  <a:cubicBezTo>
                    <a:pt x="0" y="19969"/>
                    <a:pt x="3162" y="20318"/>
                    <a:pt x="4050" y="20318"/>
                  </a:cubicBezTo>
                  <a:cubicBezTo>
                    <a:pt x="4937" y="20318"/>
                    <a:pt x="2700" y="19652"/>
                    <a:pt x="2700" y="17687"/>
                  </a:cubicBezTo>
                  <a:lnTo>
                    <a:pt x="2700" y="10266"/>
                  </a:lnTo>
                  <a:cubicBezTo>
                    <a:pt x="2700" y="8207"/>
                    <a:pt x="4937" y="7519"/>
                    <a:pt x="4050" y="7519"/>
                  </a:cubicBezTo>
                  <a:close/>
                  <a:moveTo>
                    <a:pt x="15725" y="7408"/>
                  </a:moveTo>
                  <a:cubicBezTo>
                    <a:pt x="15545" y="6995"/>
                    <a:pt x="20503" y="3177"/>
                    <a:pt x="17612" y="83"/>
                  </a:cubicBezTo>
                  <a:cubicBezTo>
                    <a:pt x="16936" y="-640"/>
                    <a:pt x="14641" y="3547"/>
                    <a:pt x="11382" y="5443"/>
                  </a:cubicBezTo>
                  <a:cubicBezTo>
                    <a:pt x="9584" y="6488"/>
                    <a:pt x="5400" y="8715"/>
                    <a:pt x="5400" y="9946"/>
                  </a:cubicBezTo>
                  <a:lnTo>
                    <a:pt x="5400" y="17913"/>
                  </a:lnTo>
                  <a:cubicBezTo>
                    <a:pt x="5400" y="19393"/>
                    <a:pt x="12034" y="20960"/>
                    <a:pt x="17075" y="20960"/>
                  </a:cubicBezTo>
                  <a:cubicBezTo>
                    <a:pt x="18923" y="20960"/>
                    <a:pt x="21600" y="10974"/>
                    <a:pt x="21600" y="9388"/>
                  </a:cubicBezTo>
                  <a:cubicBezTo>
                    <a:pt x="21600" y="7795"/>
                    <a:pt x="15902" y="7823"/>
                    <a:pt x="15725" y="7408"/>
                  </a:cubicBezTo>
                  <a:close/>
                </a:path>
              </a:pathLst>
            </a:custGeom>
            <a:solidFill>
              <a:srgbClr val="FFFFFF"/>
            </a:solidFill>
            <a:ln w="12700" cap="flat">
              <a:noFill/>
              <a:miter lim="400000"/>
            </a:ln>
            <a:effectLst/>
          </p:spPr>
          <p:txBody>
            <a:bodyPr wrap="square" lIns="43656" tIns="43656" rIns="43656" bIns="43656"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grpSp>
    </p:spTree>
    <p:extLst>
      <p:ext uri="{BB962C8B-B14F-4D97-AF65-F5344CB8AC3E}">
        <p14:creationId xmlns:p14="http://schemas.microsoft.com/office/powerpoint/2010/main" val="40230674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D132A2-CDAD-40B9-9F5F-F24A8295AC72}"/>
              </a:ext>
            </a:extLst>
          </p:cNvPr>
          <p:cNvSpPr txBox="1"/>
          <p:nvPr/>
        </p:nvSpPr>
        <p:spPr>
          <a:xfrm>
            <a:off x="1474838" y="1002891"/>
            <a:ext cx="20116800" cy="1631216"/>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pPr algn="l"/>
            <a:endParaRPr lang="zh-CN" altLang="en-US" sz="3600" dirty="0">
              <a:solidFill>
                <a:srgbClr val="1DAFED"/>
              </a:solidFill>
            </a:endParaRPr>
          </a:p>
        </p:txBody>
      </p:sp>
      <p:pic>
        <p:nvPicPr>
          <p:cNvPr id="5" name="图片 4" descr="C:\Users\nina_\AppData\Local\Temp\WeChat Files\375dfc940ff3faf49b8d5de3e9e6bb4.png">
            <a:extLst>
              <a:ext uri="{FF2B5EF4-FFF2-40B4-BE49-F238E27FC236}">
                <a16:creationId xmlns:a16="http://schemas.microsoft.com/office/drawing/2014/main" id="{B86779E6-711B-4BEE-A81A-B34182DDB02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3564549"/>
            <a:ext cx="15560842" cy="10085711"/>
          </a:xfrm>
          <a:prstGeom prst="rect">
            <a:avLst/>
          </a:prstGeom>
          <a:noFill/>
          <a:ln>
            <a:noFill/>
          </a:ln>
        </p:spPr>
      </p:pic>
      <p:pic>
        <p:nvPicPr>
          <p:cNvPr id="6" name="图片 5" descr="C:\Users\nina_\AppData\Local\Temp\WeChat Files\eda9ef9e1334aac239b3cfc656b6a64.png">
            <a:extLst>
              <a:ext uri="{FF2B5EF4-FFF2-40B4-BE49-F238E27FC236}">
                <a16:creationId xmlns:a16="http://schemas.microsoft.com/office/drawing/2014/main" id="{4ABCA348-5877-416D-8246-CB5CB87320D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6908" y="3564549"/>
            <a:ext cx="13627092" cy="9889298"/>
          </a:xfrm>
          <a:prstGeom prst="rect">
            <a:avLst/>
          </a:prstGeom>
          <a:noFill/>
          <a:ln>
            <a:noFill/>
          </a:ln>
        </p:spPr>
      </p:pic>
      <p:sp>
        <p:nvSpPr>
          <p:cNvPr id="10" name="矩形 9">
            <a:extLst>
              <a:ext uri="{FF2B5EF4-FFF2-40B4-BE49-F238E27FC236}">
                <a16:creationId xmlns:a16="http://schemas.microsoft.com/office/drawing/2014/main" id="{B708F3DD-A7BB-4799-8C60-34AA53F0748D}"/>
              </a:ext>
            </a:extLst>
          </p:cNvPr>
          <p:cNvSpPr/>
          <p:nvPr/>
        </p:nvSpPr>
        <p:spPr>
          <a:xfrm>
            <a:off x="1897561" y="2487946"/>
            <a:ext cx="15278542" cy="584775"/>
          </a:xfrm>
          <a:prstGeom prst="rect">
            <a:avLst/>
          </a:prstGeom>
        </p:spPr>
        <p:txBody>
          <a:bodyPr wrap="none">
            <a:spAutoFit/>
          </a:bodyPr>
          <a:lstStyle/>
          <a:p>
            <a:pPr marL="571500" indent="-571500" algn="l">
              <a:buFont typeface="Arial" panose="020B0604020202020204" pitchFamily="34" charset="0"/>
              <a:buChar char="•"/>
            </a:pPr>
            <a:r>
              <a:rPr lang="zh-CN" altLang="en-US" sz="3200" dirty="0">
                <a:solidFill>
                  <a:srgbClr val="1DAFED"/>
                </a:solidFill>
              </a:rPr>
              <a:t>利用</a:t>
            </a:r>
            <a:r>
              <a:rPr lang="en-US" altLang="zh-CN" sz="3200" dirty="0" err="1">
                <a:solidFill>
                  <a:srgbClr val="1DAFED"/>
                </a:solidFill>
              </a:rPr>
              <a:t>gephi</a:t>
            </a:r>
            <a:r>
              <a:rPr lang="zh-CN" altLang="en-US" sz="3200" dirty="0">
                <a:solidFill>
                  <a:srgbClr val="1DAFED"/>
                </a:solidFill>
              </a:rPr>
              <a:t>里聚类结果，用</a:t>
            </a:r>
            <a:r>
              <a:rPr lang="en-US" altLang="zh-CN" sz="3200" dirty="0" err="1">
                <a:solidFill>
                  <a:srgbClr val="1DAFED"/>
                </a:solidFill>
              </a:rPr>
              <a:t>pagerank</a:t>
            </a:r>
            <a:r>
              <a:rPr lang="zh-CN" altLang="en-US" sz="3200" dirty="0">
                <a:solidFill>
                  <a:srgbClr val="1DAFED"/>
                </a:solidFill>
              </a:rPr>
              <a:t>作为节点大小标准对</a:t>
            </a:r>
            <a:r>
              <a:rPr lang="en-US" altLang="zh-CN" sz="3200" dirty="0">
                <a:solidFill>
                  <a:srgbClr val="1DAFED"/>
                </a:solidFill>
              </a:rPr>
              <a:t>leader</a:t>
            </a:r>
            <a:r>
              <a:rPr lang="zh-CN" altLang="en-US" sz="3200" dirty="0">
                <a:solidFill>
                  <a:srgbClr val="1DAFED"/>
                </a:solidFill>
              </a:rPr>
              <a:t>数据，进行可视化</a:t>
            </a:r>
            <a:endParaRPr lang="en-US" altLang="zh-CN" sz="3200" dirty="0">
              <a:solidFill>
                <a:srgbClr val="1DAFED"/>
              </a:solidFill>
            </a:endParaRPr>
          </a:p>
        </p:txBody>
      </p:sp>
    </p:spTree>
    <p:extLst>
      <p:ext uri="{BB962C8B-B14F-4D97-AF65-F5344CB8AC3E}">
        <p14:creationId xmlns:p14="http://schemas.microsoft.com/office/powerpoint/2010/main" val="2650419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5D9C2BB-5B72-499A-B5F8-96A088177026}"/>
              </a:ext>
            </a:extLst>
          </p:cNvPr>
          <p:cNvSpPr txBox="1"/>
          <p:nvPr/>
        </p:nvSpPr>
        <p:spPr>
          <a:xfrm>
            <a:off x="1474838" y="1002890"/>
            <a:ext cx="20116800" cy="1692771"/>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pPr marL="571500" indent="-571500" algn="l">
              <a:buFont typeface="Arial" panose="020B0604020202020204" pitchFamily="34" charset="0"/>
              <a:buChar char="•"/>
            </a:pPr>
            <a:r>
              <a:rPr lang="zh-CN" altLang="en-US" sz="4400" dirty="0">
                <a:solidFill>
                  <a:srgbClr val="1DAFED"/>
                </a:solidFill>
              </a:rPr>
              <a:t>度分布：所有节点</a:t>
            </a:r>
            <a:endParaRPr lang="en-US" altLang="zh-CN" sz="4400" dirty="0">
              <a:solidFill>
                <a:srgbClr val="1DAFED"/>
              </a:solidFill>
            </a:endParaRPr>
          </a:p>
        </p:txBody>
      </p:sp>
      <p:pic>
        <p:nvPicPr>
          <p:cNvPr id="10" name="图片 9">
            <a:extLst>
              <a:ext uri="{FF2B5EF4-FFF2-40B4-BE49-F238E27FC236}">
                <a16:creationId xmlns:a16="http://schemas.microsoft.com/office/drawing/2014/main" id="{21B913E4-4379-4D11-B53F-39889C91D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355" y="4652613"/>
            <a:ext cx="5881030" cy="4410774"/>
          </a:xfrm>
          <a:prstGeom prst="rect">
            <a:avLst/>
          </a:prstGeom>
        </p:spPr>
      </p:pic>
      <p:pic>
        <p:nvPicPr>
          <p:cNvPr id="11" name="图片 10">
            <a:extLst>
              <a:ext uri="{FF2B5EF4-FFF2-40B4-BE49-F238E27FC236}">
                <a16:creationId xmlns:a16="http://schemas.microsoft.com/office/drawing/2014/main" id="{50D618D2-2005-4218-8F75-A04EF1524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355" y="9063386"/>
            <a:ext cx="5881030" cy="4410772"/>
          </a:xfrm>
          <a:prstGeom prst="rect">
            <a:avLst/>
          </a:prstGeom>
        </p:spPr>
      </p:pic>
      <p:pic>
        <p:nvPicPr>
          <p:cNvPr id="12" name="图片 11">
            <a:extLst>
              <a:ext uri="{FF2B5EF4-FFF2-40B4-BE49-F238E27FC236}">
                <a16:creationId xmlns:a16="http://schemas.microsoft.com/office/drawing/2014/main" id="{911A5973-A0ED-44B7-A571-1B8C1DB47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45385" y="4652612"/>
            <a:ext cx="5881030" cy="4410772"/>
          </a:xfrm>
          <a:prstGeom prst="rect">
            <a:avLst/>
          </a:prstGeom>
        </p:spPr>
      </p:pic>
      <p:pic>
        <p:nvPicPr>
          <p:cNvPr id="13" name="图片 12">
            <a:extLst>
              <a:ext uri="{FF2B5EF4-FFF2-40B4-BE49-F238E27FC236}">
                <a16:creationId xmlns:a16="http://schemas.microsoft.com/office/drawing/2014/main" id="{130943FE-5B46-42EA-93BA-BD98D6D4F8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45384" y="9063385"/>
            <a:ext cx="5881032" cy="4410774"/>
          </a:xfrm>
          <a:prstGeom prst="rect">
            <a:avLst/>
          </a:prstGeom>
        </p:spPr>
      </p:pic>
      <p:sp>
        <p:nvSpPr>
          <p:cNvPr id="14" name="文本框 13">
            <a:extLst>
              <a:ext uri="{FF2B5EF4-FFF2-40B4-BE49-F238E27FC236}">
                <a16:creationId xmlns:a16="http://schemas.microsoft.com/office/drawing/2014/main" id="{B59B28D0-AF9F-4EA8-848C-A533751CAF2C}"/>
              </a:ext>
            </a:extLst>
          </p:cNvPr>
          <p:cNvSpPr txBox="1"/>
          <p:nvPr/>
        </p:nvSpPr>
        <p:spPr>
          <a:xfrm>
            <a:off x="8501975" y="7451389"/>
            <a:ext cx="1809346" cy="523220"/>
          </a:xfrm>
          <a:prstGeom prst="rect">
            <a:avLst/>
          </a:prstGeom>
          <a:noFill/>
        </p:spPr>
        <p:txBody>
          <a:bodyPr wrap="square" rtlCol="0">
            <a:spAutoFit/>
          </a:bodyPr>
          <a:lstStyle/>
          <a:p>
            <a:r>
              <a:rPr lang="en-US" altLang="zh-CN" sz="2800" dirty="0"/>
              <a:t>K=-0.97</a:t>
            </a:r>
            <a:endParaRPr lang="zh-CN" altLang="en-US" sz="2800" dirty="0"/>
          </a:p>
        </p:txBody>
      </p:sp>
      <p:sp>
        <p:nvSpPr>
          <p:cNvPr id="15" name="文本框 14">
            <a:extLst>
              <a:ext uri="{FF2B5EF4-FFF2-40B4-BE49-F238E27FC236}">
                <a16:creationId xmlns:a16="http://schemas.microsoft.com/office/drawing/2014/main" id="{69F177BF-109C-44DD-8800-DD237299164F}"/>
              </a:ext>
            </a:extLst>
          </p:cNvPr>
          <p:cNvSpPr txBox="1"/>
          <p:nvPr/>
        </p:nvSpPr>
        <p:spPr>
          <a:xfrm>
            <a:off x="14244809" y="11560871"/>
            <a:ext cx="1809346" cy="523220"/>
          </a:xfrm>
          <a:prstGeom prst="rect">
            <a:avLst/>
          </a:prstGeom>
          <a:noFill/>
        </p:spPr>
        <p:txBody>
          <a:bodyPr wrap="square" rtlCol="0">
            <a:spAutoFit/>
          </a:bodyPr>
          <a:lstStyle/>
          <a:p>
            <a:r>
              <a:rPr lang="en-US" altLang="zh-CN" sz="2800" dirty="0"/>
              <a:t>K=-0.85</a:t>
            </a:r>
            <a:endParaRPr lang="zh-CN" altLang="en-US" sz="2800" dirty="0"/>
          </a:p>
        </p:txBody>
      </p:sp>
      <p:sp>
        <p:nvSpPr>
          <p:cNvPr id="16" name="文本框 15">
            <a:extLst>
              <a:ext uri="{FF2B5EF4-FFF2-40B4-BE49-F238E27FC236}">
                <a16:creationId xmlns:a16="http://schemas.microsoft.com/office/drawing/2014/main" id="{A28CC564-0781-4A87-B208-840A3E11D5D9}"/>
              </a:ext>
            </a:extLst>
          </p:cNvPr>
          <p:cNvSpPr txBox="1"/>
          <p:nvPr/>
        </p:nvSpPr>
        <p:spPr>
          <a:xfrm>
            <a:off x="8501973" y="11560871"/>
            <a:ext cx="1809346" cy="523220"/>
          </a:xfrm>
          <a:prstGeom prst="rect">
            <a:avLst/>
          </a:prstGeom>
          <a:noFill/>
        </p:spPr>
        <p:txBody>
          <a:bodyPr wrap="square" rtlCol="0">
            <a:spAutoFit/>
          </a:bodyPr>
          <a:lstStyle/>
          <a:p>
            <a:r>
              <a:rPr lang="en-US" altLang="zh-CN" sz="2800" dirty="0"/>
              <a:t>K=-1.07</a:t>
            </a:r>
            <a:endParaRPr lang="zh-CN" altLang="en-US" sz="2800" dirty="0"/>
          </a:p>
        </p:txBody>
      </p:sp>
      <p:sp>
        <p:nvSpPr>
          <p:cNvPr id="17" name="文本框 16">
            <a:extLst>
              <a:ext uri="{FF2B5EF4-FFF2-40B4-BE49-F238E27FC236}">
                <a16:creationId xmlns:a16="http://schemas.microsoft.com/office/drawing/2014/main" id="{FC34355F-E279-4A18-AA3F-8577877FB159}"/>
              </a:ext>
            </a:extLst>
          </p:cNvPr>
          <p:cNvSpPr txBox="1"/>
          <p:nvPr/>
        </p:nvSpPr>
        <p:spPr>
          <a:xfrm>
            <a:off x="14244811" y="7451389"/>
            <a:ext cx="1809346" cy="523220"/>
          </a:xfrm>
          <a:prstGeom prst="rect">
            <a:avLst/>
          </a:prstGeom>
          <a:noFill/>
        </p:spPr>
        <p:txBody>
          <a:bodyPr wrap="square" rtlCol="0">
            <a:spAutoFit/>
          </a:bodyPr>
          <a:lstStyle/>
          <a:p>
            <a:r>
              <a:rPr lang="en-US" altLang="zh-CN" sz="2800" dirty="0"/>
              <a:t>K=-1.00</a:t>
            </a:r>
            <a:endParaRPr lang="zh-CN" altLang="en-US" sz="2800" dirty="0"/>
          </a:p>
        </p:txBody>
      </p:sp>
      <p:sp>
        <p:nvSpPr>
          <p:cNvPr id="18" name="文本框 17">
            <a:extLst>
              <a:ext uri="{FF2B5EF4-FFF2-40B4-BE49-F238E27FC236}">
                <a16:creationId xmlns:a16="http://schemas.microsoft.com/office/drawing/2014/main" id="{CA8B3D5F-08F1-48F4-BDCB-546A9F446571}"/>
              </a:ext>
            </a:extLst>
          </p:cNvPr>
          <p:cNvSpPr txBox="1"/>
          <p:nvPr/>
        </p:nvSpPr>
        <p:spPr>
          <a:xfrm>
            <a:off x="3015574" y="6536989"/>
            <a:ext cx="3073940" cy="707886"/>
          </a:xfrm>
          <a:prstGeom prst="rect">
            <a:avLst/>
          </a:prstGeom>
          <a:noFill/>
        </p:spPr>
        <p:txBody>
          <a:bodyPr wrap="square" rtlCol="0">
            <a:spAutoFit/>
          </a:bodyPr>
          <a:lstStyle/>
          <a:p>
            <a:r>
              <a:rPr lang="zh-CN" altLang="en-US" sz="4000" dirty="0"/>
              <a:t>整个网络</a:t>
            </a:r>
          </a:p>
        </p:txBody>
      </p:sp>
      <p:sp>
        <p:nvSpPr>
          <p:cNvPr id="19" name="文本框 18">
            <a:extLst>
              <a:ext uri="{FF2B5EF4-FFF2-40B4-BE49-F238E27FC236}">
                <a16:creationId xmlns:a16="http://schemas.microsoft.com/office/drawing/2014/main" id="{026D0FBA-ED5C-4A83-90ED-B5B169B6A5CF}"/>
              </a:ext>
            </a:extLst>
          </p:cNvPr>
          <p:cNvSpPr txBox="1"/>
          <p:nvPr/>
        </p:nvSpPr>
        <p:spPr>
          <a:xfrm>
            <a:off x="3210129" y="10583695"/>
            <a:ext cx="2879386" cy="707886"/>
          </a:xfrm>
          <a:prstGeom prst="rect">
            <a:avLst/>
          </a:prstGeom>
          <a:noFill/>
        </p:spPr>
        <p:txBody>
          <a:bodyPr wrap="square" rtlCol="0">
            <a:spAutoFit/>
          </a:bodyPr>
          <a:lstStyle/>
          <a:p>
            <a:r>
              <a:rPr lang="zh-CN" altLang="en-US" sz="4000" dirty="0"/>
              <a:t>局部网络</a:t>
            </a:r>
          </a:p>
        </p:txBody>
      </p:sp>
      <p:sp>
        <p:nvSpPr>
          <p:cNvPr id="20" name="文本框 19">
            <a:extLst>
              <a:ext uri="{FF2B5EF4-FFF2-40B4-BE49-F238E27FC236}">
                <a16:creationId xmlns:a16="http://schemas.microsoft.com/office/drawing/2014/main" id="{909A682C-0F11-4498-80DA-3C49C31ADA93}"/>
              </a:ext>
            </a:extLst>
          </p:cNvPr>
          <p:cNvSpPr txBox="1"/>
          <p:nvPr/>
        </p:nvSpPr>
        <p:spPr>
          <a:xfrm>
            <a:off x="9223581" y="3968887"/>
            <a:ext cx="2371790" cy="707886"/>
          </a:xfrm>
          <a:prstGeom prst="rect">
            <a:avLst/>
          </a:prstGeom>
          <a:noFill/>
        </p:spPr>
        <p:txBody>
          <a:bodyPr wrap="square" rtlCol="0">
            <a:spAutoFit/>
          </a:bodyPr>
          <a:lstStyle/>
          <a:p>
            <a:r>
              <a:rPr lang="en-US" altLang="zh-CN" sz="4000" dirty="0"/>
              <a:t>36</a:t>
            </a:r>
            <a:r>
              <a:rPr lang="zh-CN" altLang="en-US" sz="4000" dirty="0"/>
              <a:t>氪</a:t>
            </a:r>
          </a:p>
        </p:txBody>
      </p:sp>
      <p:sp>
        <p:nvSpPr>
          <p:cNvPr id="21" name="文本框 20">
            <a:extLst>
              <a:ext uri="{FF2B5EF4-FFF2-40B4-BE49-F238E27FC236}">
                <a16:creationId xmlns:a16="http://schemas.microsoft.com/office/drawing/2014/main" id="{686F74EB-8456-401E-92BE-EB2FBAE87F4B}"/>
              </a:ext>
            </a:extLst>
          </p:cNvPr>
          <p:cNvSpPr txBox="1"/>
          <p:nvPr/>
        </p:nvSpPr>
        <p:spPr>
          <a:xfrm>
            <a:off x="14244809" y="3990348"/>
            <a:ext cx="4723430" cy="707886"/>
          </a:xfrm>
          <a:prstGeom prst="rect">
            <a:avLst/>
          </a:prstGeom>
          <a:noFill/>
        </p:spPr>
        <p:txBody>
          <a:bodyPr wrap="square" rtlCol="0">
            <a:spAutoFit/>
          </a:bodyPr>
          <a:lstStyle/>
          <a:p>
            <a:r>
              <a:rPr lang="zh-CN" altLang="en-US" sz="4000" dirty="0"/>
              <a:t>京师心理大学堂</a:t>
            </a:r>
          </a:p>
        </p:txBody>
      </p:sp>
      <p:sp>
        <p:nvSpPr>
          <p:cNvPr id="2" name="文本框 1">
            <a:extLst>
              <a:ext uri="{FF2B5EF4-FFF2-40B4-BE49-F238E27FC236}">
                <a16:creationId xmlns:a16="http://schemas.microsoft.com/office/drawing/2014/main" id="{B21F39AF-694F-49F7-9C16-0EC0C01531BA}"/>
              </a:ext>
            </a:extLst>
          </p:cNvPr>
          <p:cNvSpPr txBox="1"/>
          <p:nvPr/>
        </p:nvSpPr>
        <p:spPr>
          <a:xfrm>
            <a:off x="20023494" y="10043588"/>
            <a:ext cx="390019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53585F"/>
                </a:solidFill>
                <a:effectLst/>
                <a:uFillTx/>
                <a:latin typeface="+mj-lt"/>
                <a:ea typeface="+mj-ea"/>
                <a:cs typeface="+mj-cs"/>
                <a:sym typeface="Helvetica"/>
              </a:rPr>
              <a:t>成直线，符合幂律分布</a:t>
            </a:r>
          </a:p>
        </p:txBody>
      </p:sp>
    </p:spTree>
    <p:extLst>
      <p:ext uri="{BB962C8B-B14F-4D97-AF65-F5344CB8AC3E}">
        <p14:creationId xmlns:p14="http://schemas.microsoft.com/office/powerpoint/2010/main" val="3148766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p:cNvSpPr/>
          <p:nvPr/>
        </p:nvSpPr>
        <p:spPr>
          <a:xfrm>
            <a:off x="3694328" y="1842404"/>
            <a:ext cx="2091720" cy="2305445"/>
          </a:xfrm>
          <a:custGeom>
            <a:avLst/>
            <a:gdLst/>
            <a:ahLst/>
            <a:cxnLst>
              <a:cxn ang="0">
                <a:pos x="wd2" y="hd2"/>
              </a:cxn>
              <a:cxn ang="5400000">
                <a:pos x="wd2" y="hd2"/>
              </a:cxn>
              <a:cxn ang="10800000">
                <a:pos x="wd2" y="hd2"/>
              </a:cxn>
              <a:cxn ang="16200000">
                <a:pos x="wd2" y="hd2"/>
              </a:cxn>
            </a:cxnLst>
            <a:rect l="0" t="0" r="r" b="b"/>
            <a:pathLst>
              <a:path w="21471" h="21600" extrusionOk="0">
                <a:moveTo>
                  <a:pt x="10037" y="19338"/>
                </a:moveTo>
                <a:cubicBezTo>
                  <a:pt x="5864" y="19338"/>
                  <a:pt x="2479" y="16250"/>
                  <a:pt x="2479" y="12440"/>
                </a:cubicBezTo>
                <a:cubicBezTo>
                  <a:pt x="2479" y="8630"/>
                  <a:pt x="5863" y="5542"/>
                  <a:pt x="10037" y="5542"/>
                </a:cubicBezTo>
                <a:cubicBezTo>
                  <a:pt x="14211" y="5542"/>
                  <a:pt x="17596" y="8630"/>
                  <a:pt x="17596" y="12440"/>
                </a:cubicBezTo>
                <a:cubicBezTo>
                  <a:pt x="17596" y="16249"/>
                  <a:pt x="14211" y="19338"/>
                  <a:pt x="10037" y="19338"/>
                </a:cubicBezTo>
                <a:close/>
                <a:moveTo>
                  <a:pt x="10037" y="3279"/>
                </a:moveTo>
                <a:cubicBezTo>
                  <a:pt x="4492" y="3279"/>
                  <a:pt x="0" y="7380"/>
                  <a:pt x="0" y="12439"/>
                </a:cubicBezTo>
                <a:cubicBezTo>
                  <a:pt x="0" y="17500"/>
                  <a:pt x="4492" y="21600"/>
                  <a:pt x="10037" y="21600"/>
                </a:cubicBezTo>
                <a:cubicBezTo>
                  <a:pt x="15578" y="21600"/>
                  <a:pt x="20072" y="17500"/>
                  <a:pt x="20072" y="12439"/>
                </a:cubicBezTo>
                <a:cubicBezTo>
                  <a:pt x="20072" y="7381"/>
                  <a:pt x="15578" y="3279"/>
                  <a:pt x="10037" y="3279"/>
                </a:cubicBezTo>
                <a:close/>
                <a:moveTo>
                  <a:pt x="21309" y="3603"/>
                </a:moveTo>
                <a:cubicBezTo>
                  <a:pt x="21071" y="3343"/>
                  <a:pt x="20818" y="3088"/>
                  <a:pt x="20549" y="2843"/>
                </a:cubicBezTo>
                <a:cubicBezTo>
                  <a:pt x="20281" y="2597"/>
                  <a:pt x="20002" y="2368"/>
                  <a:pt x="19719" y="2150"/>
                </a:cubicBezTo>
                <a:cubicBezTo>
                  <a:pt x="19529" y="2004"/>
                  <a:pt x="18972" y="1885"/>
                  <a:pt x="18619" y="2207"/>
                </a:cubicBezTo>
                <a:cubicBezTo>
                  <a:pt x="18267" y="2529"/>
                  <a:pt x="16577" y="4070"/>
                  <a:pt x="16577" y="4070"/>
                </a:cubicBezTo>
                <a:cubicBezTo>
                  <a:pt x="17075" y="4396"/>
                  <a:pt x="17560" y="4754"/>
                  <a:pt x="18008" y="5162"/>
                </a:cubicBezTo>
                <a:cubicBezTo>
                  <a:pt x="18456" y="5570"/>
                  <a:pt x="18847" y="6012"/>
                  <a:pt x="19205" y="6468"/>
                </a:cubicBezTo>
                <a:cubicBezTo>
                  <a:pt x="19205" y="6468"/>
                  <a:pt x="20894" y="4928"/>
                  <a:pt x="21245" y="4606"/>
                </a:cubicBezTo>
                <a:cubicBezTo>
                  <a:pt x="21600" y="4282"/>
                  <a:pt x="21469" y="3775"/>
                  <a:pt x="21309" y="3603"/>
                </a:cubicBezTo>
                <a:close/>
                <a:moveTo>
                  <a:pt x="6371" y="2716"/>
                </a:moveTo>
                <a:cubicBezTo>
                  <a:pt x="7520" y="2351"/>
                  <a:pt x="8752" y="2149"/>
                  <a:pt x="10037" y="2149"/>
                </a:cubicBezTo>
                <a:cubicBezTo>
                  <a:pt x="11322" y="2149"/>
                  <a:pt x="12553" y="2351"/>
                  <a:pt x="13703" y="2716"/>
                </a:cubicBezTo>
                <a:cubicBezTo>
                  <a:pt x="14111" y="2845"/>
                  <a:pt x="14651" y="2586"/>
                  <a:pt x="14411" y="2025"/>
                </a:cubicBezTo>
                <a:cubicBezTo>
                  <a:pt x="14237" y="1618"/>
                  <a:pt x="14068" y="1220"/>
                  <a:pt x="14000" y="1058"/>
                </a:cubicBezTo>
                <a:cubicBezTo>
                  <a:pt x="13838" y="675"/>
                  <a:pt x="13257" y="358"/>
                  <a:pt x="13004" y="306"/>
                </a:cubicBezTo>
                <a:cubicBezTo>
                  <a:pt x="12047" y="110"/>
                  <a:pt x="11056" y="0"/>
                  <a:pt x="10037" y="0"/>
                </a:cubicBezTo>
                <a:cubicBezTo>
                  <a:pt x="9017" y="0"/>
                  <a:pt x="8026" y="110"/>
                  <a:pt x="7068" y="306"/>
                </a:cubicBezTo>
                <a:cubicBezTo>
                  <a:pt x="6815" y="358"/>
                  <a:pt x="6236" y="675"/>
                  <a:pt x="6073" y="1058"/>
                </a:cubicBezTo>
                <a:cubicBezTo>
                  <a:pt x="6005" y="1220"/>
                  <a:pt x="5836" y="1618"/>
                  <a:pt x="5662" y="2025"/>
                </a:cubicBezTo>
                <a:cubicBezTo>
                  <a:pt x="5423" y="2586"/>
                  <a:pt x="5963" y="2846"/>
                  <a:pt x="6371" y="2716"/>
                </a:cubicBezTo>
                <a:close/>
                <a:moveTo>
                  <a:pt x="6786" y="7627"/>
                </a:moveTo>
                <a:cubicBezTo>
                  <a:pt x="6232" y="7938"/>
                  <a:pt x="8269" y="12424"/>
                  <a:pt x="8766" y="13155"/>
                </a:cubicBezTo>
                <a:cubicBezTo>
                  <a:pt x="9199" y="13798"/>
                  <a:pt x="10120" y="13994"/>
                  <a:pt x="10820" y="13601"/>
                </a:cubicBezTo>
                <a:cubicBezTo>
                  <a:pt x="11523" y="13202"/>
                  <a:pt x="11743" y="12363"/>
                  <a:pt x="11309" y="11723"/>
                </a:cubicBezTo>
                <a:cubicBezTo>
                  <a:pt x="10817" y="10990"/>
                  <a:pt x="7338" y="7315"/>
                  <a:pt x="6786" y="7627"/>
                </a:cubicBezTo>
                <a:close/>
              </a:path>
            </a:pathLst>
          </a:custGeom>
          <a:solidFill>
            <a:srgbClr val="1DAFED"/>
          </a:solidFill>
          <a:ln w="12700">
            <a:miter lim="400000"/>
          </a:ln>
        </p:spPr>
        <p:txBody>
          <a:bodyPr lIns="43656" tIns="43656" rIns="43656" bIns="43656"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36" name="Presentation Agenda"/>
          <p:cNvSpPr/>
          <p:nvPr/>
        </p:nvSpPr>
        <p:spPr>
          <a:xfrm>
            <a:off x="6709681" y="2746882"/>
            <a:ext cx="8170041"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a:solidFill>
                  <a:srgbClr val="1DAFED"/>
                </a:solidFill>
              </a:defRPr>
            </a:lvl1pPr>
          </a:lstStyle>
          <a:p>
            <a:r>
              <a:rPr dirty="0"/>
              <a:t>Presentation Agenda</a:t>
            </a:r>
          </a:p>
        </p:txBody>
      </p:sp>
      <p:sp>
        <p:nvSpPr>
          <p:cNvPr id="137" name="About Us"/>
          <p:cNvSpPr/>
          <p:nvPr/>
        </p:nvSpPr>
        <p:spPr>
          <a:xfrm>
            <a:off x="5670268" y="5711529"/>
            <a:ext cx="3094235" cy="1013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120000"/>
              </a:lnSpc>
              <a:spcBef>
                <a:spcPts val="1500"/>
              </a:spcBef>
            </a:lvl1pPr>
          </a:lstStyle>
          <a:p>
            <a:r>
              <a:rPr lang="zh-CN" altLang="en-US" sz="5400" dirty="0"/>
              <a:t>研究背景</a:t>
            </a:r>
            <a:endParaRPr sz="5400" dirty="0"/>
          </a:p>
        </p:txBody>
      </p:sp>
      <p:sp>
        <p:nvSpPr>
          <p:cNvPr id="138" name="Meet the Team"/>
          <p:cNvSpPr/>
          <p:nvPr/>
        </p:nvSpPr>
        <p:spPr>
          <a:xfrm>
            <a:off x="5670265" y="7296126"/>
            <a:ext cx="3094235" cy="1013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120000"/>
              </a:lnSpc>
              <a:spcBef>
                <a:spcPts val="1500"/>
              </a:spcBef>
            </a:lvl1pPr>
          </a:lstStyle>
          <a:p>
            <a:r>
              <a:rPr lang="zh-CN" altLang="en-US" sz="5400" dirty="0"/>
              <a:t>数据简介</a:t>
            </a:r>
            <a:endParaRPr sz="5400" dirty="0"/>
          </a:p>
        </p:txBody>
      </p:sp>
      <p:sp>
        <p:nvSpPr>
          <p:cNvPr id="139" name="Our Portfolios"/>
          <p:cNvSpPr/>
          <p:nvPr/>
        </p:nvSpPr>
        <p:spPr>
          <a:xfrm>
            <a:off x="5670265" y="8880724"/>
            <a:ext cx="3328261" cy="1013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120000"/>
              </a:lnSpc>
              <a:spcBef>
                <a:spcPts val="1500"/>
              </a:spcBef>
            </a:lvl1pPr>
          </a:lstStyle>
          <a:p>
            <a:r>
              <a:rPr lang="zh-CN" altLang="en-US" sz="5400" dirty="0"/>
              <a:t>网络性质</a:t>
            </a:r>
            <a:endParaRPr sz="5400" dirty="0"/>
          </a:p>
        </p:txBody>
      </p:sp>
      <p:grpSp>
        <p:nvGrpSpPr>
          <p:cNvPr id="142" name="Group"/>
          <p:cNvGrpSpPr/>
          <p:nvPr/>
        </p:nvGrpSpPr>
        <p:grpSpPr>
          <a:xfrm>
            <a:off x="3694330" y="5569853"/>
            <a:ext cx="1150100" cy="1150101"/>
            <a:chOff x="0" y="0"/>
            <a:chExt cx="1150099" cy="1150099"/>
          </a:xfrm>
        </p:grpSpPr>
        <p:sp>
          <p:nvSpPr>
            <p:cNvPr id="140" name="Circle"/>
            <p:cNvSpPr/>
            <p:nvPr/>
          </p:nvSpPr>
          <p:spPr>
            <a:xfrm>
              <a:off x="0" y="0"/>
              <a:ext cx="1150100" cy="11501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800"/>
            </a:p>
          </p:txBody>
        </p:sp>
        <p:sp>
          <p:nvSpPr>
            <p:cNvPr id="141" name="08:00"/>
            <p:cNvSpPr/>
            <p:nvPr/>
          </p:nvSpPr>
          <p:spPr>
            <a:xfrm>
              <a:off x="79596" y="301974"/>
              <a:ext cx="990907" cy="5461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400" dirty="0"/>
                <a:t>1</a:t>
              </a:r>
              <a:endParaRPr sz="4400" dirty="0"/>
            </a:p>
          </p:txBody>
        </p:sp>
      </p:grpSp>
      <p:grpSp>
        <p:nvGrpSpPr>
          <p:cNvPr id="145" name="Group"/>
          <p:cNvGrpSpPr/>
          <p:nvPr/>
        </p:nvGrpSpPr>
        <p:grpSpPr>
          <a:xfrm>
            <a:off x="3694328" y="7154451"/>
            <a:ext cx="1150100" cy="1150100"/>
            <a:chOff x="0" y="0"/>
            <a:chExt cx="1150099" cy="1150099"/>
          </a:xfrm>
        </p:grpSpPr>
        <p:sp>
          <p:nvSpPr>
            <p:cNvPr id="143" name="Circle"/>
            <p:cNvSpPr/>
            <p:nvPr/>
          </p:nvSpPr>
          <p:spPr>
            <a:xfrm>
              <a:off x="0" y="0"/>
              <a:ext cx="1150100" cy="11501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800" dirty="0"/>
            </a:p>
          </p:txBody>
        </p:sp>
        <p:sp>
          <p:nvSpPr>
            <p:cNvPr id="144" name="08:30"/>
            <p:cNvSpPr/>
            <p:nvPr/>
          </p:nvSpPr>
          <p:spPr>
            <a:xfrm>
              <a:off x="42797" y="338737"/>
              <a:ext cx="1064506" cy="472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400" dirty="0"/>
                <a:t>2</a:t>
              </a:r>
              <a:endParaRPr sz="4400" dirty="0"/>
            </a:p>
          </p:txBody>
        </p:sp>
      </p:grpSp>
      <p:grpSp>
        <p:nvGrpSpPr>
          <p:cNvPr id="148" name="Group"/>
          <p:cNvGrpSpPr/>
          <p:nvPr/>
        </p:nvGrpSpPr>
        <p:grpSpPr>
          <a:xfrm>
            <a:off x="3694328" y="8739048"/>
            <a:ext cx="1150100" cy="1150101"/>
            <a:chOff x="0" y="0"/>
            <a:chExt cx="1150099" cy="1150099"/>
          </a:xfrm>
        </p:grpSpPr>
        <p:sp>
          <p:nvSpPr>
            <p:cNvPr id="146" name="Circle"/>
            <p:cNvSpPr/>
            <p:nvPr/>
          </p:nvSpPr>
          <p:spPr>
            <a:xfrm>
              <a:off x="0" y="0"/>
              <a:ext cx="1150100" cy="11501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800" dirty="0"/>
            </a:p>
          </p:txBody>
        </p:sp>
        <p:sp>
          <p:nvSpPr>
            <p:cNvPr id="147" name="09:00"/>
            <p:cNvSpPr/>
            <p:nvPr/>
          </p:nvSpPr>
          <p:spPr>
            <a:xfrm>
              <a:off x="79595" y="338737"/>
              <a:ext cx="990908" cy="472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400" dirty="0"/>
                <a:t>3</a:t>
              </a:r>
              <a:endParaRPr sz="4400" dirty="0"/>
            </a:p>
          </p:txBody>
        </p:sp>
      </p:grpSp>
      <p:sp>
        <p:nvSpPr>
          <p:cNvPr id="151" name="Get in Touch"/>
          <p:cNvSpPr/>
          <p:nvPr/>
        </p:nvSpPr>
        <p:spPr>
          <a:xfrm>
            <a:off x="14780838" y="5703711"/>
            <a:ext cx="3952234" cy="1013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120000"/>
              </a:lnSpc>
              <a:spcBef>
                <a:spcPts val="1500"/>
              </a:spcBef>
            </a:lvl1pPr>
          </a:lstStyle>
          <a:p>
            <a:r>
              <a:rPr lang="zh-CN" altLang="en-US" sz="5400" dirty="0"/>
              <a:t>数据挖掘</a:t>
            </a:r>
            <a:endParaRPr sz="5400" dirty="0"/>
          </a:p>
        </p:txBody>
      </p:sp>
      <p:grpSp>
        <p:nvGrpSpPr>
          <p:cNvPr id="160" name="Group"/>
          <p:cNvGrpSpPr/>
          <p:nvPr/>
        </p:nvGrpSpPr>
        <p:grpSpPr>
          <a:xfrm>
            <a:off x="12788302" y="7026115"/>
            <a:ext cx="1150101" cy="1150101"/>
            <a:chOff x="0" y="0"/>
            <a:chExt cx="1150099" cy="1150099"/>
          </a:xfrm>
        </p:grpSpPr>
        <p:sp>
          <p:nvSpPr>
            <p:cNvPr id="158" name="Circle"/>
            <p:cNvSpPr/>
            <p:nvPr/>
          </p:nvSpPr>
          <p:spPr>
            <a:xfrm>
              <a:off x="0" y="0"/>
              <a:ext cx="1150100" cy="11501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800"/>
            </a:p>
          </p:txBody>
        </p:sp>
        <p:sp>
          <p:nvSpPr>
            <p:cNvPr id="159" name="10:30"/>
            <p:cNvSpPr/>
            <p:nvPr/>
          </p:nvSpPr>
          <p:spPr>
            <a:xfrm>
              <a:off x="79595" y="338737"/>
              <a:ext cx="990908" cy="472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400" dirty="0"/>
                <a:t>5</a:t>
              </a:r>
              <a:endParaRPr sz="4400" dirty="0"/>
            </a:p>
          </p:txBody>
        </p:sp>
      </p:grpSp>
      <p:sp>
        <p:nvSpPr>
          <p:cNvPr id="28" name="Get in Touch">
            <a:extLst>
              <a:ext uri="{FF2B5EF4-FFF2-40B4-BE49-F238E27FC236}">
                <a16:creationId xmlns:a16="http://schemas.microsoft.com/office/drawing/2014/main" id="{DD101AF4-C079-4D2A-BC01-F38CE711ED4E}"/>
              </a:ext>
            </a:extLst>
          </p:cNvPr>
          <p:cNvSpPr/>
          <p:nvPr/>
        </p:nvSpPr>
        <p:spPr>
          <a:xfrm>
            <a:off x="14879722" y="8688426"/>
            <a:ext cx="2669609" cy="1013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lvl1pPr>
          </a:lstStyle>
          <a:p>
            <a:r>
              <a:rPr lang="zh-CN" altLang="en-US" sz="5400" dirty="0"/>
              <a:t>聚类</a:t>
            </a:r>
            <a:endParaRPr sz="5400" dirty="0"/>
          </a:p>
        </p:txBody>
      </p:sp>
      <p:grpSp>
        <p:nvGrpSpPr>
          <p:cNvPr id="29" name="Group">
            <a:extLst>
              <a:ext uri="{FF2B5EF4-FFF2-40B4-BE49-F238E27FC236}">
                <a16:creationId xmlns:a16="http://schemas.microsoft.com/office/drawing/2014/main" id="{7CC59F08-D872-4BEA-8D9C-B5C1842DAAE3}"/>
              </a:ext>
            </a:extLst>
          </p:cNvPr>
          <p:cNvGrpSpPr/>
          <p:nvPr/>
        </p:nvGrpSpPr>
        <p:grpSpPr>
          <a:xfrm>
            <a:off x="12817838" y="8620307"/>
            <a:ext cx="1150101" cy="1150101"/>
            <a:chOff x="0" y="0"/>
            <a:chExt cx="1150099" cy="1150099"/>
          </a:xfrm>
        </p:grpSpPr>
        <p:sp>
          <p:nvSpPr>
            <p:cNvPr id="30" name="Circle">
              <a:extLst>
                <a:ext uri="{FF2B5EF4-FFF2-40B4-BE49-F238E27FC236}">
                  <a16:creationId xmlns:a16="http://schemas.microsoft.com/office/drawing/2014/main" id="{A081B74D-E921-4CE7-BE58-7376CB7C7BCE}"/>
                </a:ext>
              </a:extLst>
            </p:cNvPr>
            <p:cNvSpPr/>
            <p:nvPr/>
          </p:nvSpPr>
          <p:spPr>
            <a:xfrm>
              <a:off x="0" y="0"/>
              <a:ext cx="1150100" cy="11501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800"/>
            </a:p>
          </p:txBody>
        </p:sp>
        <p:sp>
          <p:nvSpPr>
            <p:cNvPr id="31" name="10:30">
              <a:extLst>
                <a:ext uri="{FF2B5EF4-FFF2-40B4-BE49-F238E27FC236}">
                  <a16:creationId xmlns:a16="http://schemas.microsoft.com/office/drawing/2014/main" id="{B42A3223-BA13-4F47-B200-5F3BE073CF2D}"/>
                </a:ext>
              </a:extLst>
            </p:cNvPr>
            <p:cNvSpPr/>
            <p:nvPr/>
          </p:nvSpPr>
          <p:spPr>
            <a:xfrm>
              <a:off x="79595" y="338737"/>
              <a:ext cx="990908" cy="472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400" dirty="0"/>
                <a:t>6</a:t>
              </a:r>
              <a:endParaRPr sz="4400" dirty="0"/>
            </a:p>
          </p:txBody>
        </p:sp>
      </p:grpSp>
      <p:sp>
        <p:nvSpPr>
          <p:cNvPr id="36" name="Get in Touch">
            <a:extLst>
              <a:ext uri="{FF2B5EF4-FFF2-40B4-BE49-F238E27FC236}">
                <a16:creationId xmlns:a16="http://schemas.microsoft.com/office/drawing/2014/main" id="{71AB437F-A542-4C11-A14B-887FBD868E01}"/>
              </a:ext>
            </a:extLst>
          </p:cNvPr>
          <p:cNvSpPr/>
          <p:nvPr/>
        </p:nvSpPr>
        <p:spPr>
          <a:xfrm>
            <a:off x="14780838" y="7124301"/>
            <a:ext cx="2669609" cy="1013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lvl1pPr>
          </a:lstStyle>
          <a:p>
            <a:r>
              <a:rPr lang="zh-CN" altLang="en-US" sz="5400" dirty="0"/>
              <a:t>边预测</a:t>
            </a:r>
            <a:endParaRPr sz="5400" dirty="0"/>
          </a:p>
        </p:txBody>
      </p:sp>
      <p:grpSp>
        <p:nvGrpSpPr>
          <p:cNvPr id="37" name="Group">
            <a:extLst>
              <a:ext uri="{FF2B5EF4-FFF2-40B4-BE49-F238E27FC236}">
                <a16:creationId xmlns:a16="http://schemas.microsoft.com/office/drawing/2014/main" id="{58750918-85F2-4D52-9B06-3032FC994F76}"/>
              </a:ext>
            </a:extLst>
          </p:cNvPr>
          <p:cNvGrpSpPr/>
          <p:nvPr/>
        </p:nvGrpSpPr>
        <p:grpSpPr>
          <a:xfrm>
            <a:off x="12738243" y="5434821"/>
            <a:ext cx="1150101" cy="1150101"/>
            <a:chOff x="0" y="0"/>
            <a:chExt cx="1150099" cy="1150099"/>
          </a:xfrm>
        </p:grpSpPr>
        <p:sp>
          <p:nvSpPr>
            <p:cNvPr id="38" name="Circle">
              <a:extLst>
                <a:ext uri="{FF2B5EF4-FFF2-40B4-BE49-F238E27FC236}">
                  <a16:creationId xmlns:a16="http://schemas.microsoft.com/office/drawing/2014/main" id="{003391DA-AC21-49EE-84E6-84809DC3B5B0}"/>
                </a:ext>
              </a:extLst>
            </p:cNvPr>
            <p:cNvSpPr/>
            <p:nvPr/>
          </p:nvSpPr>
          <p:spPr>
            <a:xfrm>
              <a:off x="0" y="0"/>
              <a:ext cx="1150100" cy="11501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800"/>
            </a:p>
          </p:txBody>
        </p:sp>
        <p:sp>
          <p:nvSpPr>
            <p:cNvPr id="39" name="10:30">
              <a:extLst>
                <a:ext uri="{FF2B5EF4-FFF2-40B4-BE49-F238E27FC236}">
                  <a16:creationId xmlns:a16="http://schemas.microsoft.com/office/drawing/2014/main" id="{AB831E4F-3EB1-4F52-B57C-E1130491FD06}"/>
                </a:ext>
              </a:extLst>
            </p:cNvPr>
            <p:cNvSpPr/>
            <p:nvPr/>
          </p:nvSpPr>
          <p:spPr>
            <a:xfrm>
              <a:off x="79595" y="338737"/>
              <a:ext cx="990908" cy="47262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400" dirty="0"/>
                <a:t>4</a:t>
              </a:r>
              <a:endParaRPr sz="4400" dirty="0"/>
            </a:p>
          </p:txBody>
        </p:sp>
      </p:grpSp>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35"/>
                                        </p:tgtEl>
                                        <p:attrNameLst>
                                          <p:attrName>style.visibility</p:attrName>
                                        </p:attrNameLst>
                                      </p:cBhvr>
                                      <p:to>
                                        <p:strVal val="visible"/>
                                      </p:to>
                                    </p:set>
                                    <p:animEffect transition="in" filter="dissolve">
                                      <p:cBhvr>
                                        <p:cTn id="7" dur="500"/>
                                        <p:tgtEl>
                                          <p:spTgt spid="135"/>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136"/>
                                        </p:tgtEl>
                                        <p:attrNameLst>
                                          <p:attrName>style.visibility</p:attrName>
                                        </p:attrNameLst>
                                      </p:cBhvr>
                                      <p:to>
                                        <p:strVal val="visible"/>
                                      </p:to>
                                    </p:set>
                                    <p:animEffect transition="in" filter="dissolve">
                                      <p:cBhvr>
                                        <p:cTn id="11" dur="500"/>
                                        <p:tgtEl>
                                          <p:spTgt spid="136"/>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142"/>
                                        </p:tgtEl>
                                        <p:attrNameLst>
                                          <p:attrName>style.visibility</p:attrName>
                                        </p:attrNameLst>
                                      </p:cBhvr>
                                      <p:to>
                                        <p:strVal val="visible"/>
                                      </p:to>
                                    </p:set>
                                    <p:animEffect transition="in" filter="dissolve">
                                      <p:cBhvr>
                                        <p:cTn id="15" dur="500"/>
                                        <p:tgtEl>
                                          <p:spTgt spid="142"/>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137"/>
                                        </p:tgtEl>
                                        <p:attrNameLst>
                                          <p:attrName>style.visibility</p:attrName>
                                        </p:attrNameLst>
                                      </p:cBhvr>
                                      <p:to>
                                        <p:strVal val="visible"/>
                                      </p:to>
                                    </p:set>
                                    <p:animEffect transition="in" filter="dissolve">
                                      <p:cBhvr>
                                        <p:cTn id="19" dur="500"/>
                                        <p:tgtEl>
                                          <p:spTgt spid="137"/>
                                        </p:tgtEl>
                                      </p:cBhvr>
                                    </p:animEffect>
                                  </p:childTnLst>
                                </p:cTn>
                              </p:par>
                            </p:childTnLst>
                          </p:cTn>
                        </p:par>
                        <p:par>
                          <p:cTn id="20" fill="hold">
                            <p:stCondLst>
                              <p:cond delay="2000"/>
                            </p:stCondLst>
                            <p:childTnLst>
                              <p:par>
                                <p:cTn id="21" presetID="9" presetClass="entr" fill="hold" grpId="5" nodeType="afterEffect">
                                  <p:stCondLst>
                                    <p:cond delay="0"/>
                                  </p:stCondLst>
                                  <p:iterate>
                                    <p:tmAbs val="0"/>
                                  </p:iterate>
                                  <p:childTnLst>
                                    <p:set>
                                      <p:cBhvr>
                                        <p:cTn id="22" fill="hold"/>
                                        <p:tgtEl>
                                          <p:spTgt spid="145"/>
                                        </p:tgtEl>
                                        <p:attrNameLst>
                                          <p:attrName>style.visibility</p:attrName>
                                        </p:attrNameLst>
                                      </p:cBhvr>
                                      <p:to>
                                        <p:strVal val="visible"/>
                                      </p:to>
                                    </p:set>
                                    <p:animEffect transition="in" filter="dissolve">
                                      <p:cBhvr>
                                        <p:cTn id="23" dur="500"/>
                                        <p:tgtEl>
                                          <p:spTgt spid="145"/>
                                        </p:tgtEl>
                                      </p:cBhvr>
                                    </p:animEffect>
                                  </p:childTnLst>
                                </p:cTn>
                              </p:par>
                            </p:childTnLst>
                          </p:cTn>
                        </p:par>
                        <p:par>
                          <p:cTn id="24" fill="hold">
                            <p:stCondLst>
                              <p:cond delay="2500"/>
                            </p:stCondLst>
                            <p:childTnLst>
                              <p:par>
                                <p:cTn id="25" presetID="9" presetClass="entr" fill="hold" grpId="6" nodeType="afterEffect">
                                  <p:stCondLst>
                                    <p:cond delay="0"/>
                                  </p:stCondLst>
                                  <p:iterate>
                                    <p:tmAbs val="0"/>
                                  </p:iterate>
                                  <p:childTnLst>
                                    <p:set>
                                      <p:cBhvr>
                                        <p:cTn id="26" fill="hold"/>
                                        <p:tgtEl>
                                          <p:spTgt spid="138"/>
                                        </p:tgtEl>
                                        <p:attrNameLst>
                                          <p:attrName>style.visibility</p:attrName>
                                        </p:attrNameLst>
                                      </p:cBhvr>
                                      <p:to>
                                        <p:strVal val="visible"/>
                                      </p:to>
                                    </p:set>
                                    <p:animEffect transition="in" filter="dissolve">
                                      <p:cBhvr>
                                        <p:cTn id="27" dur="500"/>
                                        <p:tgtEl>
                                          <p:spTgt spid="138"/>
                                        </p:tgtEl>
                                      </p:cBhvr>
                                    </p:animEffect>
                                  </p:childTnLst>
                                </p:cTn>
                              </p:par>
                            </p:childTnLst>
                          </p:cTn>
                        </p:par>
                        <p:par>
                          <p:cTn id="28" fill="hold">
                            <p:stCondLst>
                              <p:cond delay="3000"/>
                            </p:stCondLst>
                            <p:childTnLst>
                              <p:par>
                                <p:cTn id="29" presetID="9" presetClass="entr" fill="hold" grpId="7" nodeType="afterEffect">
                                  <p:stCondLst>
                                    <p:cond delay="0"/>
                                  </p:stCondLst>
                                  <p:iterate>
                                    <p:tmAbs val="0"/>
                                  </p:iterate>
                                  <p:childTnLst>
                                    <p:set>
                                      <p:cBhvr>
                                        <p:cTn id="30" fill="hold"/>
                                        <p:tgtEl>
                                          <p:spTgt spid="148"/>
                                        </p:tgtEl>
                                        <p:attrNameLst>
                                          <p:attrName>style.visibility</p:attrName>
                                        </p:attrNameLst>
                                      </p:cBhvr>
                                      <p:to>
                                        <p:strVal val="visible"/>
                                      </p:to>
                                    </p:set>
                                    <p:animEffect transition="in" filter="dissolve">
                                      <p:cBhvr>
                                        <p:cTn id="31" dur="500"/>
                                        <p:tgtEl>
                                          <p:spTgt spid="148"/>
                                        </p:tgtEl>
                                      </p:cBhvr>
                                    </p:animEffect>
                                  </p:childTnLst>
                                </p:cTn>
                              </p:par>
                            </p:childTnLst>
                          </p:cTn>
                        </p:par>
                        <p:par>
                          <p:cTn id="32" fill="hold">
                            <p:stCondLst>
                              <p:cond delay="3500"/>
                            </p:stCondLst>
                            <p:childTnLst>
                              <p:par>
                                <p:cTn id="33" presetID="9" presetClass="entr" fill="hold" grpId="8" nodeType="afterEffect">
                                  <p:stCondLst>
                                    <p:cond delay="0"/>
                                  </p:stCondLst>
                                  <p:iterate>
                                    <p:tmAbs val="0"/>
                                  </p:iterate>
                                  <p:childTnLst>
                                    <p:set>
                                      <p:cBhvr>
                                        <p:cTn id="34" fill="hold"/>
                                        <p:tgtEl>
                                          <p:spTgt spid="139"/>
                                        </p:tgtEl>
                                        <p:attrNameLst>
                                          <p:attrName>style.visibility</p:attrName>
                                        </p:attrNameLst>
                                      </p:cBhvr>
                                      <p:to>
                                        <p:strVal val="visible"/>
                                      </p:to>
                                    </p:set>
                                    <p:animEffect transition="in" filter="dissolve">
                                      <p:cBhvr>
                                        <p:cTn id="35" dur="500"/>
                                        <p:tgtEl>
                                          <p:spTgt spid="139"/>
                                        </p:tgtEl>
                                      </p:cBhvr>
                                    </p:animEffect>
                                  </p:childTnLst>
                                </p:cTn>
                              </p:par>
                            </p:childTnLst>
                          </p:cTn>
                        </p:par>
                        <p:par>
                          <p:cTn id="36" fill="hold">
                            <p:stCondLst>
                              <p:cond delay="4000"/>
                            </p:stCondLst>
                            <p:childTnLst>
                              <p:par>
                                <p:cTn id="37" presetID="9" presetClass="entr" fill="hold" grpId="13" nodeType="afterEffect">
                                  <p:stCondLst>
                                    <p:cond delay="0"/>
                                  </p:stCondLst>
                                  <p:iterate>
                                    <p:tmAbs val="0"/>
                                  </p:iterate>
                                  <p:childTnLst>
                                    <p:set>
                                      <p:cBhvr>
                                        <p:cTn id="38" fill="hold"/>
                                        <p:tgtEl>
                                          <p:spTgt spid="160"/>
                                        </p:tgtEl>
                                        <p:attrNameLst>
                                          <p:attrName>style.visibility</p:attrName>
                                        </p:attrNameLst>
                                      </p:cBhvr>
                                      <p:to>
                                        <p:strVal val="visible"/>
                                      </p:to>
                                    </p:set>
                                    <p:animEffect transition="in" filter="dissolve">
                                      <p:cBhvr>
                                        <p:cTn id="39" dur="500"/>
                                        <p:tgtEl>
                                          <p:spTgt spid="160"/>
                                        </p:tgtEl>
                                      </p:cBhvr>
                                    </p:animEffect>
                                  </p:childTnLst>
                                </p:cTn>
                              </p:par>
                            </p:childTnLst>
                          </p:cTn>
                        </p:par>
                        <p:par>
                          <p:cTn id="40" fill="hold">
                            <p:stCondLst>
                              <p:cond delay="4500"/>
                            </p:stCondLst>
                            <p:childTnLst>
                              <p:par>
                                <p:cTn id="41" presetID="9" presetClass="entr" fill="hold" grpId="14" nodeType="afterEffect">
                                  <p:stCondLst>
                                    <p:cond delay="0"/>
                                  </p:stCondLst>
                                  <p:iterate>
                                    <p:tmAbs val="0"/>
                                  </p:iterate>
                                  <p:childTnLst>
                                    <p:set>
                                      <p:cBhvr>
                                        <p:cTn id="42" fill="hold"/>
                                        <p:tgtEl>
                                          <p:spTgt spid="151"/>
                                        </p:tgtEl>
                                        <p:attrNameLst>
                                          <p:attrName>style.visibility</p:attrName>
                                        </p:attrNameLst>
                                      </p:cBhvr>
                                      <p:to>
                                        <p:strVal val="visible"/>
                                      </p:to>
                                    </p:set>
                                    <p:animEffect transition="in" filter="dissolve">
                                      <p:cBhvr>
                                        <p:cTn id="43" dur="500"/>
                                        <p:tgtEl>
                                          <p:spTgt spid="151"/>
                                        </p:tgtEl>
                                      </p:cBhvr>
                                    </p:animEffect>
                                  </p:childTnLst>
                                </p:cTn>
                              </p:par>
                            </p:childTnLst>
                          </p:cTn>
                        </p:par>
                        <p:par>
                          <p:cTn id="44" fill="hold">
                            <p:stCondLst>
                              <p:cond delay="5000"/>
                            </p:stCondLst>
                            <p:childTnLst>
                              <p:par>
                                <p:cTn id="45" presetID="9" presetClass="entr" fill="hold" grpId="0" nodeType="afterEffect">
                                  <p:stCondLst>
                                    <p:cond delay="0"/>
                                  </p:stCondLst>
                                  <p:iterate>
                                    <p:tmAbs val="0"/>
                                  </p:iterate>
                                  <p:childTnLst>
                                    <p:set>
                                      <p:cBhvr>
                                        <p:cTn id="46" fill="hold"/>
                                        <p:tgtEl>
                                          <p:spTgt spid="29"/>
                                        </p:tgtEl>
                                        <p:attrNameLst>
                                          <p:attrName>style.visibility</p:attrName>
                                        </p:attrNameLst>
                                      </p:cBhvr>
                                      <p:to>
                                        <p:strVal val="visible"/>
                                      </p:to>
                                    </p:set>
                                    <p:animEffect transition="in" filter="dissolve">
                                      <p:cBhvr>
                                        <p:cTn id="47" dur="500"/>
                                        <p:tgtEl>
                                          <p:spTgt spid="29"/>
                                        </p:tgtEl>
                                      </p:cBhvr>
                                    </p:animEffect>
                                  </p:childTnLst>
                                </p:cTn>
                              </p:par>
                            </p:childTnLst>
                          </p:cTn>
                        </p:par>
                        <p:par>
                          <p:cTn id="48" fill="hold">
                            <p:stCondLst>
                              <p:cond delay="5500"/>
                            </p:stCondLst>
                            <p:childTnLst>
                              <p:par>
                                <p:cTn id="49" presetID="9" presetClass="entr" fill="hold" grpId="0" nodeType="afterEffect">
                                  <p:stCondLst>
                                    <p:cond delay="0"/>
                                  </p:stCondLst>
                                  <p:iterate>
                                    <p:tmAbs val="0"/>
                                  </p:iterate>
                                  <p:childTnLst>
                                    <p:set>
                                      <p:cBhvr>
                                        <p:cTn id="50" fill="hold"/>
                                        <p:tgtEl>
                                          <p:spTgt spid="28"/>
                                        </p:tgtEl>
                                        <p:attrNameLst>
                                          <p:attrName>style.visibility</p:attrName>
                                        </p:attrNameLst>
                                      </p:cBhvr>
                                      <p:to>
                                        <p:strVal val="visible"/>
                                      </p:to>
                                    </p:set>
                                    <p:animEffect transition="in" filter="dissolve">
                                      <p:cBhvr>
                                        <p:cTn id="51" dur="500"/>
                                        <p:tgtEl>
                                          <p:spTgt spid="28"/>
                                        </p:tgtEl>
                                      </p:cBhvr>
                                    </p:animEffect>
                                  </p:childTnLst>
                                </p:cTn>
                              </p:par>
                            </p:childTnLst>
                          </p:cTn>
                        </p:par>
                        <p:par>
                          <p:cTn id="52" fill="hold">
                            <p:stCondLst>
                              <p:cond delay="6000"/>
                            </p:stCondLst>
                            <p:childTnLst>
                              <p:par>
                                <p:cTn id="53" presetID="9" presetClass="entr" fill="hold" grpId="0" nodeType="afterEffect">
                                  <p:stCondLst>
                                    <p:cond delay="0"/>
                                  </p:stCondLst>
                                  <p:iterate>
                                    <p:tmAbs val="0"/>
                                  </p:iterate>
                                  <p:childTnLst>
                                    <p:set>
                                      <p:cBhvr>
                                        <p:cTn id="54" fill="hold"/>
                                        <p:tgtEl>
                                          <p:spTgt spid="37"/>
                                        </p:tgtEl>
                                        <p:attrNameLst>
                                          <p:attrName>style.visibility</p:attrName>
                                        </p:attrNameLst>
                                      </p:cBhvr>
                                      <p:to>
                                        <p:strVal val="visible"/>
                                      </p:to>
                                    </p:set>
                                    <p:animEffect transition="in" filter="dissolve">
                                      <p:cBhvr>
                                        <p:cTn id="55" dur="500"/>
                                        <p:tgtEl>
                                          <p:spTgt spid="37"/>
                                        </p:tgtEl>
                                      </p:cBhvr>
                                    </p:animEffect>
                                  </p:childTnLst>
                                </p:cTn>
                              </p:par>
                            </p:childTnLst>
                          </p:cTn>
                        </p:par>
                        <p:par>
                          <p:cTn id="56" fill="hold">
                            <p:stCondLst>
                              <p:cond delay="6500"/>
                            </p:stCondLst>
                            <p:childTnLst>
                              <p:par>
                                <p:cTn id="57" presetID="9" presetClass="entr" fill="hold" grpId="0" nodeType="afterEffect">
                                  <p:stCondLst>
                                    <p:cond delay="0"/>
                                  </p:stCondLst>
                                  <p:iterate>
                                    <p:tmAbs val="0"/>
                                  </p:iterate>
                                  <p:childTnLst>
                                    <p:set>
                                      <p:cBhvr>
                                        <p:cTn id="58" fill="hold"/>
                                        <p:tgtEl>
                                          <p:spTgt spid="36"/>
                                        </p:tgtEl>
                                        <p:attrNameLst>
                                          <p:attrName>style.visibility</p:attrName>
                                        </p:attrNameLst>
                                      </p:cBhvr>
                                      <p:to>
                                        <p:strVal val="visible"/>
                                      </p:to>
                                    </p:set>
                                    <p:animEffect transition="in" filter="dissolve">
                                      <p:cBhvr>
                                        <p:cTn id="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1" animBg="1" advAuto="0"/>
      <p:bldP spid="136" grpId="2" animBg="1" advAuto="0"/>
      <p:bldP spid="137" grpId="4" animBg="1" advAuto="0"/>
      <p:bldP spid="138" grpId="6" animBg="1" advAuto="0"/>
      <p:bldP spid="139" grpId="8" animBg="1" advAuto="0"/>
      <p:bldP spid="142" grpId="3" animBg="1" advAuto="0"/>
      <p:bldP spid="145" grpId="5" animBg="1" advAuto="0"/>
      <p:bldP spid="148" grpId="7" animBg="1" advAuto="0"/>
      <p:bldP spid="151" grpId="14" animBg="1" advAuto="0"/>
      <p:bldP spid="160" grpId="13" animBg="1" advAuto="0"/>
      <p:bldP spid="28" grpId="0" animBg="1" advAuto="0"/>
      <p:bldP spid="29" grpId="0" animBg="1" advAuto="0"/>
      <p:bldP spid="36" grpId="0" animBg="1" advAuto="0"/>
      <p:bldP spid="37" grpId="0" animBg="1"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C12DEE5A-08DA-480D-A110-0AAF09607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5384" y="9063381"/>
            <a:ext cx="5881032" cy="4410774"/>
          </a:xfrm>
          <a:prstGeom prst="rect">
            <a:avLst/>
          </a:prstGeom>
        </p:spPr>
      </p:pic>
      <p:pic>
        <p:nvPicPr>
          <p:cNvPr id="24" name="图片 23">
            <a:extLst>
              <a:ext uri="{FF2B5EF4-FFF2-40B4-BE49-F238E27FC236}">
                <a16:creationId xmlns:a16="http://schemas.microsoft.com/office/drawing/2014/main" id="{6DBECE57-FAC6-428A-B61D-C4AF53601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5384" y="4652607"/>
            <a:ext cx="5881032" cy="4410774"/>
          </a:xfrm>
          <a:prstGeom prst="rect">
            <a:avLst/>
          </a:prstGeom>
        </p:spPr>
      </p:pic>
      <p:pic>
        <p:nvPicPr>
          <p:cNvPr id="23" name="图片 22">
            <a:extLst>
              <a:ext uri="{FF2B5EF4-FFF2-40B4-BE49-F238E27FC236}">
                <a16:creationId xmlns:a16="http://schemas.microsoft.com/office/drawing/2014/main" id="{D24AB16A-02F1-44BD-A533-055187A80B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4350" y="9063383"/>
            <a:ext cx="5881032" cy="4410774"/>
          </a:xfrm>
          <a:prstGeom prst="rect">
            <a:avLst/>
          </a:prstGeom>
        </p:spPr>
      </p:pic>
      <p:pic>
        <p:nvPicPr>
          <p:cNvPr id="22" name="图片 21">
            <a:extLst>
              <a:ext uri="{FF2B5EF4-FFF2-40B4-BE49-F238E27FC236}">
                <a16:creationId xmlns:a16="http://schemas.microsoft.com/office/drawing/2014/main" id="{C100F597-D94B-44FD-9AF9-04C92739B7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4352" y="4652609"/>
            <a:ext cx="5881032" cy="4410774"/>
          </a:xfrm>
          <a:prstGeom prst="rect">
            <a:avLst/>
          </a:prstGeom>
        </p:spPr>
      </p:pic>
      <p:sp>
        <p:nvSpPr>
          <p:cNvPr id="5" name="文本框 4">
            <a:extLst>
              <a:ext uri="{FF2B5EF4-FFF2-40B4-BE49-F238E27FC236}">
                <a16:creationId xmlns:a16="http://schemas.microsoft.com/office/drawing/2014/main" id="{E5D9C2BB-5B72-499A-B5F8-96A088177026}"/>
              </a:ext>
            </a:extLst>
          </p:cNvPr>
          <p:cNvSpPr txBox="1"/>
          <p:nvPr/>
        </p:nvSpPr>
        <p:spPr>
          <a:xfrm>
            <a:off x="1474838" y="1002890"/>
            <a:ext cx="20116800" cy="1692771"/>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pPr marL="571500" indent="-571500" algn="l">
              <a:buFont typeface="Arial" panose="020B0604020202020204" pitchFamily="34" charset="0"/>
              <a:buChar char="•"/>
            </a:pPr>
            <a:r>
              <a:rPr lang="zh-CN" altLang="en-US" sz="4400" dirty="0">
                <a:solidFill>
                  <a:srgbClr val="1DAFED"/>
                </a:solidFill>
              </a:rPr>
              <a:t>度分布：</a:t>
            </a:r>
            <a:r>
              <a:rPr lang="en-US" altLang="zh-CN" sz="4400" dirty="0">
                <a:solidFill>
                  <a:srgbClr val="1DAFED"/>
                </a:solidFill>
              </a:rPr>
              <a:t>leader</a:t>
            </a:r>
            <a:r>
              <a:rPr lang="zh-CN" altLang="en-US" sz="4400" dirty="0">
                <a:solidFill>
                  <a:srgbClr val="1DAFED"/>
                </a:solidFill>
              </a:rPr>
              <a:t>节点</a:t>
            </a:r>
            <a:endParaRPr lang="en-US" altLang="zh-CN" sz="4400" dirty="0">
              <a:solidFill>
                <a:srgbClr val="1DAFED"/>
              </a:solidFill>
            </a:endParaRPr>
          </a:p>
        </p:txBody>
      </p:sp>
      <p:sp>
        <p:nvSpPr>
          <p:cNvPr id="14" name="文本框 13">
            <a:extLst>
              <a:ext uri="{FF2B5EF4-FFF2-40B4-BE49-F238E27FC236}">
                <a16:creationId xmlns:a16="http://schemas.microsoft.com/office/drawing/2014/main" id="{B59B28D0-AF9F-4EA8-848C-A533751CAF2C}"/>
              </a:ext>
            </a:extLst>
          </p:cNvPr>
          <p:cNvSpPr txBox="1"/>
          <p:nvPr/>
        </p:nvSpPr>
        <p:spPr>
          <a:xfrm>
            <a:off x="8501975" y="7451389"/>
            <a:ext cx="1809346" cy="523220"/>
          </a:xfrm>
          <a:prstGeom prst="rect">
            <a:avLst/>
          </a:prstGeom>
          <a:noFill/>
        </p:spPr>
        <p:txBody>
          <a:bodyPr wrap="square" rtlCol="0">
            <a:spAutoFit/>
          </a:bodyPr>
          <a:lstStyle/>
          <a:p>
            <a:r>
              <a:rPr lang="en-US" altLang="zh-CN" sz="2800" dirty="0"/>
              <a:t>K=-0.79</a:t>
            </a:r>
            <a:endParaRPr lang="zh-CN" altLang="en-US" sz="2800" dirty="0"/>
          </a:p>
        </p:txBody>
      </p:sp>
      <p:sp>
        <p:nvSpPr>
          <p:cNvPr id="15" name="文本框 14">
            <a:extLst>
              <a:ext uri="{FF2B5EF4-FFF2-40B4-BE49-F238E27FC236}">
                <a16:creationId xmlns:a16="http://schemas.microsoft.com/office/drawing/2014/main" id="{69F177BF-109C-44DD-8800-DD237299164F}"/>
              </a:ext>
            </a:extLst>
          </p:cNvPr>
          <p:cNvSpPr txBox="1"/>
          <p:nvPr/>
        </p:nvSpPr>
        <p:spPr>
          <a:xfrm>
            <a:off x="14244809" y="11560871"/>
            <a:ext cx="1809346" cy="523220"/>
          </a:xfrm>
          <a:prstGeom prst="rect">
            <a:avLst/>
          </a:prstGeom>
          <a:noFill/>
        </p:spPr>
        <p:txBody>
          <a:bodyPr wrap="square" rtlCol="0">
            <a:spAutoFit/>
          </a:bodyPr>
          <a:lstStyle/>
          <a:p>
            <a:r>
              <a:rPr lang="en-US" altLang="zh-CN" sz="2800" dirty="0"/>
              <a:t>K=-1.12</a:t>
            </a:r>
            <a:endParaRPr lang="zh-CN" altLang="en-US" sz="2800" dirty="0"/>
          </a:p>
        </p:txBody>
      </p:sp>
      <p:sp>
        <p:nvSpPr>
          <p:cNvPr id="16" name="文本框 15">
            <a:extLst>
              <a:ext uri="{FF2B5EF4-FFF2-40B4-BE49-F238E27FC236}">
                <a16:creationId xmlns:a16="http://schemas.microsoft.com/office/drawing/2014/main" id="{A28CC564-0781-4A87-B208-840A3E11D5D9}"/>
              </a:ext>
            </a:extLst>
          </p:cNvPr>
          <p:cNvSpPr txBox="1"/>
          <p:nvPr/>
        </p:nvSpPr>
        <p:spPr>
          <a:xfrm>
            <a:off x="8501973" y="11560871"/>
            <a:ext cx="1809346" cy="523220"/>
          </a:xfrm>
          <a:prstGeom prst="rect">
            <a:avLst/>
          </a:prstGeom>
          <a:noFill/>
        </p:spPr>
        <p:txBody>
          <a:bodyPr wrap="square" rtlCol="0">
            <a:spAutoFit/>
          </a:bodyPr>
          <a:lstStyle/>
          <a:p>
            <a:r>
              <a:rPr lang="en-US" altLang="zh-CN" sz="2800" dirty="0"/>
              <a:t>K=-1.19</a:t>
            </a:r>
            <a:endParaRPr lang="zh-CN" altLang="en-US" sz="2800" dirty="0"/>
          </a:p>
        </p:txBody>
      </p:sp>
      <p:sp>
        <p:nvSpPr>
          <p:cNvPr id="17" name="文本框 16">
            <a:extLst>
              <a:ext uri="{FF2B5EF4-FFF2-40B4-BE49-F238E27FC236}">
                <a16:creationId xmlns:a16="http://schemas.microsoft.com/office/drawing/2014/main" id="{FC34355F-E279-4A18-AA3F-8577877FB159}"/>
              </a:ext>
            </a:extLst>
          </p:cNvPr>
          <p:cNvSpPr txBox="1"/>
          <p:nvPr/>
        </p:nvSpPr>
        <p:spPr>
          <a:xfrm>
            <a:off x="14244811" y="7451389"/>
            <a:ext cx="1809346" cy="523220"/>
          </a:xfrm>
          <a:prstGeom prst="rect">
            <a:avLst/>
          </a:prstGeom>
          <a:noFill/>
        </p:spPr>
        <p:txBody>
          <a:bodyPr wrap="square" rtlCol="0">
            <a:spAutoFit/>
          </a:bodyPr>
          <a:lstStyle/>
          <a:p>
            <a:r>
              <a:rPr lang="en-US" altLang="zh-CN" sz="2800" dirty="0"/>
              <a:t>K=-0.67</a:t>
            </a:r>
            <a:endParaRPr lang="zh-CN" altLang="en-US" sz="2800" dirty="0"/>
          </a:p>
        </p:txBody>
      </p:sp>
      <p:sp>
        <p:nvSpPr>
          <p:cNvPr id="18" name="文本框 17">
            <a:extLst>
              <a:ext uri="{FF2B5EF4-FFF2-40B4-BE49-F238E27FC236}">
                <a16:creationId xmlns:a16="http://schemas.microsoft.com/office/drawing/2014/main" id="{CA8B3D5F-08F1-48F4-BDCB-546A9F446571}"/>
              </a:ext>
            </a:extLst>
          </p:cNvPr>
          <p:cNvSpPr txBox="1"/>
          <p:nvPr/>
        </p:nvSpPr>
        <p:spPr>
          <a:xfrm>
            <a:off x="3015574" y="6536989"/>
            <a:ext cx="3073940" cy="707886"/>
          </a:xfrm>
          <a:prstGeom prst="rect">
            <a:avLst/>
          </a:prstGeom>
          <a:noFill/>
        </p:spPr>
        <p:txBody>
          <a:bodyPr wrap="square" rtlCol="0">
            <a:spAutoFit/>
          </a:bodyPr>
          <a:lstStyle/>
          <a:p>
            <a:r>
              <a:rPr lang="zh-CN" altLang="en-US" sz="4000" dirty="0"/>
              <a:t>整个网络</a:t>
            </a:r>
          </a:p>
        </p:txBody>
      </p:sp>
      <p:sp>
        <p:nvSpPr>
          <p:cNvPr id="19" name="文本框 18">
            <a:extLst>
              <a:ext uri="{FF2B5EF4-FFF2-40B4-BE49-F238E27FC236}">
                <a16:creationId xmlns:a16="http://schemas.microsoft.com/office/drawing/2014/main" id="{026D0FBA-ED5C-4A83-90ED-B5B169B6A5CF}"/>
              </a:ext>
            </a:extLst>
          </p:cNvPr>
          <p:cNvSpPr txBox="1"/>
          <p:nvPr/>
        </p:nvSpPr>
        <p:spPr>
          <a:xfrm>
            <a:off x="3210129" y="10583695"/>
            <a:ext cx="2879386" cy="707886"/>
          </a:xfrm>
          <a:prstGeom prst="rect">
            <a:avLst/>
          </a:prstGeom>
          <a:noFill/>
        </p:spPr>
        <p:txBody>
          <a:bodyPr wrap="square" rtlCol="0">
            <a:spAutoFit/>
          </a:bodyPr>
          <a:lstStyle/>
          <a:p>
            <a:r>
              <a:rPr lang="zh-CN" altLang="en-US" sz="4000" dirty="0"/>
              <a:t>局部网络</a:t>
            </a:r>
          </a:p>
        </p:txBody>
      </p:sp>
      <p:sp>
        <p:nvSpPr>
          <p:cNvPr id="20" name="文本框 19">
            <a:extLst>
              <a:ext uri="{FF2B5EF4-FFF2-40B4-BE49-F238E27FC236}">
                <a16:creationId xmlns:a16="http://schemas.microsoft.com/office/drawing/2014/main" id="{909A682C-0F11-4498-80DA-3C49C31ADA93}"/>
              </a:ext>
            </a:extLst>
          </p:cNvPr>
          <p:cNvSpPr txBox="1"/>
          <p:nvPr/>
        </p:nvSpPr>
        <p:spPr>
          <a:xfrm>
            <a:off x="9223581" y="3968887"/>
            <a:ext cx="2371790" cy="707886"/>
          </a:xfrm>
          <a:prstGeom prst="rect">
            <a:avLst/>
          </a:prstGeom>
          <a:noFill/>
        </p:spPr>
        <p:txBody>
          <a:bodyPr wrap="square" rtlCol="0">
            <a:spAutoFit/>
          </a:bodyPr>
          <a:lstStyle/>
          <a:p>
            <a:r>
              <a:rPr lang="en-US" altLang="zh-CN" sz="4000" dirty="0"/>
              <a:t>36</a:t>
            </a:r>
            <a:r>
              <a:rPr lang="zh-CN" altLang="en-US" sz="4000" dirty="0"/>
              <a:t>氪</a:t>
            </a:r>
          </a:p>
        </p:txBody>
      </p:sp>
      <p:sp>
        <p:nvSpPr>
          <p:cNvPr id="21" name="文本框 20">
            <a:extLst>
              <a:ext uri="{FF2B5EF4-FFF2-40B4-BE49-F238E27FC236}">
                <a16:creationId xmlns:a16="http://schemas.microsoft.com/office/drawing/2014/main" id="{686F74EB-8456-401E-92BE-EB2FBAE87F4B}"/>
              </a:ext>
            </a:extLst>
          </p:cNvPr>
          <p:cNvSpPr txBox="1"/>
          <p:nvPr/>
        </p:nvSpPr>
        <p:spPr>
          <a:xfrm>
            <a:off x="15295399" y="4087275"/>
            <a:ext cx="2181002" cy="707886"/>
          </a:xfrm>
          <a:prstGeom prst="rect">
            <a:avLst/>
          </a:prstGeom>
          <a:noFill/>
        </p:spPr>
        <p:txBody>
          <a:bodyPr wrap="square" rtlCol="0">
            <a:spAutoFit/>
          </a:bodyPr>
          <a:lstStyle/>
          <a:p>
            <a:r>
              <a:rPr lang="zh-CN" altLang="en-US" sz="4000" dirty="0"/>
              <a:t>心理</a:t>
            </a:r>
          </a:p>
        </p:txBody>
      </p:sp>
    </p:spTree>
    <p:extLst>
      <p:ext uri="{BB962C8B-B14F-4D97-AF65-F5344CB8AC3E}">
        <p14:creationId xmlns:p14="http://schemas.microsoft.com/office/powerpoint/2010/main" val="3921947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D132A2-CDAD-40B9-9F5F-F24A8295AC72}"/>
              </a:ext>
            </a:extLst>
          </p:cNvPr>
          <p:cNvSpPr txBox="1"/>
          <p:nvPr/>
        </p:nvSpPr>
        <p:spPr>
          <a:xfrm>
            <a:off x="1922708" y="753088"/>
            <a:ext cx="20116800" cy="1015663"/>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p:txBody>
      </p:sp>
      <p:sp>
        <p:nvSpPr>
          <p:cNvPr id="2" name="椭圆 1">
            <a:extLst>
              <a:ext uri="{FF2B5EF4-FFF2-40B4-BE49-F238E27FC236}">
                <a16:creationId xmlns:a16="http://schemas.microsoft.com/office/drawing/2014/main" id="{359EB91D-AF32-4B89-8B1A-B17871C083A7}"/>
              </a:ext>
            </a:extLst>
          </p:cNvPr>
          <p:cNvSpPr/>
          <p:nvPr/>
        </p:nvSpPr>
        <p:spPr>
          <a:xfrm>
            <a:off x="5542384" y="7707086"/>
            <a:ext cx="2071396" cy="207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err="1"/>
              <a:t>ke</a:t>
            </a:r>
            <a:endParaRPr lang="zh-CN" altLang="en-US" sz="4000" dirty="0"/>
          </a:p>
        </p:txBody>
      </p:sp>
      <p:sp>
        <p:nvSpPr>
          <p:cNvPr id="3" name="椭圆 2">
            <a:extLst>
              <a:ext uri="{FF2B5EF4-FFF2-40B4-BE49-F238E27FC236}">
                <a16:creationId xmlns:a16="http://schemas.microsoft.com/office/drawing/2014/main" id="{664F5343-D220-4E55-8740-3AE9C8ABFD8C}"/>
              </a:ext>
            </a:extLst>
          </p:cNvPr>
          <p:cNvSpPr/>
          <p:nvPr/>
        </p:nvSpPr>
        <p:spPr>
          <a:xfrm>
            <a:off x="11402009" y="4030825"/>
            <a:ext cx="8733454" cy="8490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err="1"/>
              <a:t>zhihu</a:t>
            </a:r>
            <a:endParaRPr lang="zh-CN" altLang="en-US" sz="4000" dirty="0"/>
          </a:p>
        </p:txBody>
      </p:sp>
      <p:cxnSp>
        <p:nvCxnSpPr>
          <p:cNvPr id="8" name="直接连接符 7">
            <a:extLst>
              <a:ext uri="{FF2B5EF4-FFF2-40B4-BE49-F238E27FC236}">
                <a16:creationId xmlns:a16="http://schemas.microsoft.com/office/drawing/2014/main" id="{B4E251C4-874F-41B7-8CD4-7663C7C324B7}"/>
              </a:ext>
            </a:extLst>
          </p:cNvPr>
          <p:cNvCxnSpPr>
            <a:stCxn id="3" idx="1"/>
          </p:cNvCxnSpPr>
          <p:nvPr/>
        </p:nvCxnSpPr>
        <p:spPr>
          <a:xfrm>
            <a:off x="12689632" y="5318448"/>
            <a:ext cx="182880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20C1A89-A171-4C92-94DB-818185EEB2FE}"/>
              </a:ext>
            </a:extLst>
          </p:cNvPr>
          <p:cNvCxnSpPr>
            <a:cxnSpLocks/>
            <a:stCxn id="3" idx="1"/>
            <a:endCxn id="2" idx="7"/>
          </p:cNvCxnSpPr>
          <p:nvPr/>
        </p:nvCxnSpPr>
        <p:spPr>
          <a:xfrm flipH="1">
            <a:off x="7310432" y="5274282"/>
            <a:ext cx="5370560" cy="2736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7257C4-FF2C-4FD8-AB9A-B08FA904A6C1}"/>
              </a:ext>
            </a:extLst>
          </p:cNvPr>
          <p:cNvCxnSpPr>
            <a:stCxn id="2" idx="5"/>
          </p:cNvCxnSpPr>
          <p:nvPr/>
        </p:nvCxnSpPr>
        <p:spPr>
          <a:xfrm>
            <a:off x="7310433" y="9475135"/>
            <a:ext cx="6125650" cy="2038842"/>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CC4E785-33A7-4582-8B5A-A2EA860C4A69}"/>
              </a:ext>
            </a:extLst>
          </p:cNvPr>
          <p:cNvSpPr txBox="1"/>
          <p:nvPr/>
        </p:nvSpPr>
        <p:spPr>
          <a:xfrm>
            <a:off x="5318448" y="6046237"/>
            <a:ext cx="2481944" cy="1323439"/>
          </a:xfrm>
          <a:prstGeom prst="rect">
            <a:avLst/>
          </a:prstGeom>
          <a:noFill/>
        </p:spPr>
        <p:txBody>
          <a:bodyPr wrap="square" rtlCol="0">
            <a:spAutoFit/>
          </a:bodyPr>
          <a:lstStyle/>
          <a:p>
            <a:r>
              <a:rPr lang="en-US" altLang="zh-CN" sz="4000" dirty="0"/>
              <a:t>23</a:t>
            </a:r>
            <a:r>
              <a:rPr lang="zh-CN" altLang="en-US" sz="4000" dirty="0"/>
              <a:t>万点</a:t>
            </a:r>
            <a:endParaRPr lang="en-US" altLang="zh-CN" sz="4000" dirty="0"/>
          </a:p>
          <a:p>
            <a:r>
              <a:rPr lang="en-US" altLang="zh-CN" sz="4000" dirty="0"/>
              <a:t>190</a:t>
            </a:r>
            <a:r>
              <a:rPr lang="zh-CN" altLang="en-US" sz="4000" dirty="0"/>
              <a:t>万边</a:t>
            </a:r>
          </a:p>
        </p:txBody>
      </p:sp>
      <p:sp>
        <p:nvSpPr>
          <p:cNvPr id="17" name="文本框 16">
            <a:extLst>
              <a:ext uri="{FF2B5EF4-FFF2-40B4-BE49-F238E27FC236}">
                <a16:creationId xmlns:a16="http://schemas.microsoft.com/office/drawing/2014/main" id="{D990AA67-5445-47E9-9979-E35691F66CA4}"/>
              </a:ext>
            </a:extLst>
          </p:cNvPr>
          <p:cNvSpPr txBox="1"/>
          <p:nvPr/>
        </p:nvSpPr>
        <p:spPr>
          <a:xfrm>
            <a:off x="8229601" y="8285584"/>
            <a:ext cx="2593910" cy="707886"/>
          </a:xfrm>
          <a:prstGeom prst="rect">
            <a:avLst/>
          </a:prstGeom>
          <a:noFill/>
        </p:spPr>
        <p:txBody>
          <a:bodyPr wrap="square" rtlCol="0">
            <a:spAutoFit/>
          </a:bodyPr>
          <a:lstStyle/>
          <a:p>
            <a:r>
              <a:rPr lang="en-US" altLang="zh-CN" sz="4000" dirty="0"/>
              <a:t>7000</a:t>
            </a:r>
            <a:r>
              <a:rPr lang="zh-CN" altLang="en-US" sz="4000" dirty="0"/>
              <a:t>万边</a:t>
            </a:r>
          </a:p>
        </p:txBody>
      </p:sp>
      <p:pic>
        <p:nvPicPr>
          <p:cNvPr id="11" name="图片 10">
            <a:extLst>
              <a:ext uri="{FF2B5EF4-FFF2-40B4-BE49-F238E27FC236}">
                <a16:creationId xmlns:a16="http://schemas.microsoft.com/office/drawing/2014/main" id="{6DEA3D36-8E40-4E4E-82A8-9FA90E2A2D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420" y="1216231"/>
            <a:ext cx="4142509" cy="4142509"/>
          </a:xfrm>
          <a:prstGeom prst="rect">
            <a:avLst/>
          </a:prstGeom>
        </p:spPr>
      </p:pic>
      <p:sp>
        <p:nvSpPr>
          <p:cNvPr id="5" name="思想气泡: 云 4">
            <a:extLst>
              <a:ext uri="{FF2B5EF4-FFF2-40B4-BE49-F238E27FC236}">
                <a16:creationId xmlns:a16="http://schemas.microsoft.com/office/drawing/2014/main" id="{9E9D3409-E2ED-4495-945C-4E1EA8E077F9}"/>
              </a:ext>
            </a:extLst>
          </p:cNvPr>
          <p:cNvSpPr/>
          <p:nvPr/>
        </p:nvSpPr>
        <p:spPr>
          <a:xfrm>
            <a:off x="3774876" y="926546"/>
            <a:ext cx="2857917" cy="1686639"/>
          </a:xfrm>
          <a:prstGeom prst="cloudCallout">
            <a:avLst>
              <a:gd name="adj1" fmla="val -47011"/>
              <a:gd name="adj2" fmla="val 62500"/>
            </a:avLst>
          </a:prstGeom>
          <a:ln/>
        </p:spPr>
        <p:style>
          <a:lnRef idx="2">
            <a:schemeClr val="accent1"/>
          </a:lnRef>
          <a:fillRef idx="1">
            <a:schemeClr val="lt1"/>
          </a:fillRef>
          <a:effectRef idx="0">
            <a:schemeClr val="accent1"/>
          </a:effectRef>
          <a:fontRef idx="minor">
            <a:schemeClr val="dk1"/>
          </a:fontRef>
        </p:style>
        <p:txBody>
          <a:bodyPr wrap="none">
            <a:spAutoFit/>
          </a:bodyPr>
          <a:lstStyle/>
          <a:p>
            <a:pPr algn="l"/>
            <a:r>
              <a:rPr lang="zh-CN" altLang="en-US" sz="6600" dirty="0">
                <a:solidFill>
                  <a:srgbClr val="1DAFED"/>
                </a:solidFill>
              </a:rPr>
              <a:t>思考</a:t>
            </a:r>
          </a:p>
        </p:txBody>
      </p:sp>
    </p:spTree>
    <p:extLst>
      <p:ext uri="{BB962C8B-B14F-4D97-AF65-F5344CB8AC3E}">
        <p14:creationId xmlns:p14="http://schemas.microsoft.com/office/powerpoint/2010/main" val="1503446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D132A2-CDAD-40B9-9F5F-F24A8295AC72}"/>
              </a:ext>
            </a:extLst>
          </p:cNvPr>
          <p:cNvSpPr txBox="1"/>
          <p:nvPr/>
        </p:nvSpPr>
        <p:spPr>
          <a:xfrm>
            <a:off x="1922708" y="753088"/>
            <a:ext cx="20116800" cy="1015663"/>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p:txBody>
      </p:sp>
      <p:sp>
        <p:nvSpPr>
          <p:cNvPr id="2" name="椭圆 1">
            <a:extLst>
              <a:ext uri="{FF2B5EF4-FFF2-40B4-BE49-F238E27FC236}">
                <a16:creationId xmlns:a16="http://schemas.microsoft.com/office/drawing/2014/main" id="{359EB91D-AF32-4B89-8B1A-B17871C083A7}"/>
              </a:ext>
            </a:extLst>
          </p:cNvPr>
          <p:cNvSpPr/>
          <p:nvPr/>
        </p:nvSpPr>
        <p:spPr>
          <a:xfrm>
            <a:off x="9181322" y="7259216"/>
            <a:ext cx="2071396" cy="207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err="1"/>
              <a:t>ke</a:t>
            </a:r>
            <a:endParaRPr lang="zh-CN" altLang="en-US" sz="4000" dirty="0"/>
          </a:p>
        </p:txBody>
      </p:sp>
      <p:sp>
        <p:nvSpPr>
          <p:cNvPr id="3" name="椭圆 2">
            <a:extLst>
              <a:ext uri="{FF2B5EF4-FFF2-40B4-BE49-F238E27FC236}">
                <a16:creationId xmlns:a16="http://schemas.microsoft.com/office/drawing/2014/main" id="{664F5343-D220-4E55-8740-3AE9C8ABFD8C}"/>
              </a:ext>
            </a:extLst>
          </p:cNvPr>
          <p:cNvSpPr/>
          <p:nvPr/>
        </p:nvSpPr>
        <p:spPr>
          <a:xfrm>
            <a:off x="15040947" y="3582955"/>
            <a:ext cx="8733454" cy="8490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err="1"/>
              <a:t>zhihu</a:t>
            </a:r>
            <a:endParaRPr lang="zh-CN" altLang="en-US" sz="4000" dirty="0"/>
          </a:p>
        </p:txBody>
      </p:sp>
      <p:cxnSp>
        <p:nvCxnSpPr>
          <p:cNvPr id="8" name="直接连接符 7">
            <a:extLst>
              <a:ext uri="{FF2B5EF4-FFF2-40B4-BE49-F238E27FC236}">
                <a16:creationId xmlns:a16="http://schemas.microsoft.com/office/drawing/2014/main" id="{B4E251C4-874F-41B7-8CD4-7663C7C324B7}"/>
              </a:ext>
            </a:extLst>
          </p:cNvPr>
          <p:cNvCxnSpPr>
            <a:stCxn id="3" idx="1"/>
          </p:cNvCxnSpPr>
          <p:nvPr/>
        </p:nvCxnSpPr>
        <p:spPr>
          <a:xfrm>
            <a:off x="16328570" y="4870578"/>
            <a:ext cx="182880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620C1A89-A171-4C92-94DB-818185EEB2FE}"/>
              </a:ext>
            </a:extLst>
          </p:cNvPr>
          <p:cNvCxnSpPr>
            <a:cxnSpLocks/>
            <a:stCxn id="3" idx="1"/>
            <a:endCxn id="2" idx="7"/>
          </p:cNvCxnSpPr>
          <p:nvPr/>
        </p:nvCxnSpPr>
        <p:spPr>
          <a:xfrm flipH="1">
            <a:off x="10949370" y="4826412"/>
            <a:ext cx="5370560" cy="2736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97257C4-FF2C-4FD8-AB9A-B08FA904A6C1}"/>
              </a:ext>
            </a:extLst>
          </p:cNvPr>
          <p:cNvCxnSpPr>
            <a:stCxn id="2" idx="5"/>
          </p:cNvCxnSpPr>
          <p:nvPr/>
        </p:nvCxnSpPr>
        <p:spPr>
          <a:xfrm>
            <a:off x="10949371" y="9027265"/>
            <a:ext cx="6125650" cy="2038842"/>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CC4E785-33A7-4582-8B5A-A2EA860C4A69}"/>
              </a:ext>
            </a:extLst>
          </p:cNvPr>
          <p:cNvSpPr txBox="1"/>
          <p:nvPr/>
        </p:nvSpPr>
        <p:spPr>
          <a:xfrm>
            <a:off x="8957386" y="5598367"/>
            <a:ext cx="2481944" cy="707886"/>
          </a:xfrm>
          <a:prstGeom prst="rect">
            <a:avLst/>
          </a:prstGeom>
          <a:noFill/>
        </p:spPr>
        <p:txBody>
          <a:bodyPr wrap="square" rtlCol="0">
            <a:spAutoFit/>
          </a:bodyPr>
          <a:lstStyle/>
          <a:p>
            <a:r>
              <a:rPr lang="en-US" altLang="zh-CN" sz="4000" dirty="0"/>
              <a:t>23</a:t>
            </a:r>
            <a:r>
              <a:rPr lang="zh-CN" altLang="en-US" sz="4000" dirty="0"/>
              <a:t>万点</a:t>
            </a:r>
            <a:endParaRPr lang="en-US" altLang="zh-CN" sz="4000" dirty="0"/>
          </a:p>
        </p:txBody>
      </p:sp>
      <p:sp>
        <p:nvSpPr>
          <p:cNvPr id="17" name="文本框 16">
            <a:extLst>
              <a:ext uri="{FF2B5EF4-FFF2-40B4-BE49-F238E27FC236}">
                <a16:creationId xmlns:a16="http://schemas.microsoft.com/office/drawing/2014/main" id="{D990AA67-5445-47E9-9979-E35691F66CA4}"/>
              </a:ext>
            </a:extLst>
          </p:cNvPr>
          <p:cNvSpPr txBox="1"/>
          <p:nvPr/>
        </p:nvSpPr>
        <p:spPr>
          <a:xfrm>
            <a:off x="11868539" y="7837714"/>
            <a:ext cx="2593910" cy="707886"/>
          </a:xfrm>
          <a:prstGeom prst="rect">
            <a:avLst/>
          </a:prstGeom>
          <a:noFill/>
        </p:spPr>
        <p:txBody>
          <a:bodyPr wrap="square" rtlCol="0">
            <a:spAutoFit/>
          </a:bodyPr>
          <a:lstStyle/>
          <a:p>
            <a:r>
              <a:rPr lang="en-US" altLang="zh-CN" sz="4000" dirty="0"/>
              <a:t>7000</a:t>
            </a:r>
            <a:r>
              <a:rPr lang="zh-CN" altLang="en-US" sz="4000" dirty="0"/>
              <a:t>万边</a:t>
            </a:r>
          </a:p>
        </p:txBody>
      </p:sp>
      <p:sp>
        <p:nvSpPr>
          <p:cNvPr id="11" name="椭圆 10">
            <a:extLst>
              <a:ext uri="{FF2B5EF4-FFF2-40B4-BE49-F238E27FC236}">
                <a16:creationId xmlns:a16="http://schemas.microsoft.com/office/drawing/2014/main" id="{C85888FC-FF8A-4606-99C3-4A19F82E91C5}"/>
              </a:ext>
            </a:extLst>
          </p:cNvPr>
          <p:cNvSpPr/>
          <p:nvPr/>
        </p:nvSpPr>
        <p:spPr>
          <a:xfrm>
            <a:off x="3974840" y="7259216"/>
            <a:ext cx="2071396" cy="207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err="1"/>
              <a:t>ke</a:t>
            </a:r>
            <a:endParaRPr lang="zh-CN" altLang="en-US" sz="4000" dirty="0"/>
          </a:p>
        </p:txBody>
      </p:sp>
      <p:sp>
        <p:nvSpPr>
          <p:cNvPr id="12" name="文本框 11">
            <a:extLst>
              <a:ext uri="{FF2B5EF4-FFF2-40B4-BE49-F238E27FC236}">
                <a16:creationId xmlns:a16="http://schemas.microsoft.com/office/drawing/2014/main" id="{B5945290-9223-4883-AD54-910766729F13}"/>
              </a:ext>
            </a:extLst>
          </p:cNvPr>
          <p:cNvSpPr txBox="1"/>
          <p:nvPr/>
        </p:nvSpPr>
        <p:spPr>
          <a:xfrm>
            <a:off x="3750904" y="5598367"/>
            <a:ext cx="2481944" cy="707886"/>
          </a:xfrm>
          <a:prstGeom prst="rect">
            <a:avLst/>
          </a:prstGeom>
          <a:noFill/>
        </p:spPr>
        <p:txBody>
          <a:bodyPr wrap="square" rtlCol="0">
            <a:spAutoFit/>
          </a:bodyPr>
          <a:lstStyle/>
          <a:p>
            <a:r>
              <a:rPr lang="en-US" altLang="zh-CN" sz="4000" dirty="0"/>
              <a:t>23</a:t>
            </a:r>
            <a:r>
              <a:rPr lang="zh-CN" altLang="en-US" sz="4000" dirty="0"/>
              <a:t>万点</a:t>
            </a:r>
            <a:endParaRPr lang="en-US" altLang="zh-CN" sz="4000" dirty="0"/>
          </a:p>
        </p:txBody>
      </p:sp>
      <p:cxnSp>
        <p:nvCxnSpPr>
          <p:cNvPr id="6" name="直接连接符 5">
            <a:extLst>
              <a:ext uri="{FF2B5EF4-FFF2-40B4-BE49-F238E27FC236}">
                <a16:creationId xmlns:a16="http://schemas.microsoft.com/office/drawing/2014/main" id="{110B7F25-DDC6-4755-9F1C-73C1576E34C0}"/>
              </a:ext>
            </a:extLst>
          </p:cNvPr>
          <p:cNvCxnSpPr>
            <a:stCxn id="11" idx="0"/>
            <a:endCxn id="2" idx="0"/>
          </p:cNvCxnSpPr>
          <p:nvPr/>
        </p:nvCxnSpPr>
        <p:spPr>
          <a:xfrm>
            <a:off x="5010539" y="7259216"/>
            <a:ext cx="52064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0E2E6DE-3E38-4AD4-AC99-CC9C0F3548DB}"/>
              </a:ext>
            </a:extLst>
          </p:cNvPr>
          <p:cNvCxnSpPr>
            <a:stCxn id="11" idx="4"/>
            <a:endCxn id="2" idx="4"/>
          </p:cNvCxnSpPr>
          <p:nvPr/>
        </p:nvCxnSpPr>
        <p:spPr>
          <a:xfrm>
            <a:off x="5010539" y="9330612"/>
            <a:ext cx="520648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F7E1081-633F-4A2A-BCCA-5321F9D46453}"/>
              </a:ext>
            </a:extLst>
          </p:cNvPr>
          <p:cNvSpPr txBox="1"/>
          <p:nvPr/>
        </p:nvSpPr>
        <p:spPr>
          <a:xfrm>
            <a:off x="6643396" y="8266922"/>
            <a:ext cx="2071396" cy="707886"/>
          </a:xfrm>
          <a:prstGeom prst="rect">
            <a:avLst/>
          </a:prstGeom>
          <a:noFill/>
        </p:spPr>
        <p:txBody>
          <a:bodyPr wrap="square" rtlCol="0">
            <a:spAutoFit/>
          </a:bodyPr>
          <a:lstStyle/>
          <a:p>
            <a:r>
              <a:rPr lang="en-US" altLang="zh-CN" sz="4000" dirty="0"/>
              <a:t>190</a:t>
            </a:r>
            <a:r>
              <a:rPr lang="zh-CN" altLang="en-US" sz="4000" dirty="0"/>
              <a:t>万边</a:t>
            </a:r>
          </a:p>
        </p:txBody>
      </p:sp>
      <p:sp>
        <p:nvSpPr>
          <p:cNvPr id="16" name="文本框 15">
            <a:extLst>
              <a:ext uri="{FF2B5EF4-FFF2-40B4-BE49-F238E27FC236}">
                <a16:creationId xmlns:a16="http://schemas.microsoft.com/office/drawing/2014/main" id="{FCAD911D-9D3E-4F1F-87C0-78C29AF87688}"/>
              </a:ext>
            </a:extLst>
          </p:cNvPr>
          <p:cNvSpPr txBox="1"/>
          <p:nvPr/>
        </p:nvSpPr>
        <p:spPr>
          <a:xfrm>
            <a:off x="17616197" y="2537927"/>
            <a:ext cx="4236098" cy="707886"/>
          </a:xfrm>
          <a:prstGeom prst="rect">
            <a:avLst/>
          </a:prstGeom>
          <a:noFill/>
        </p:spPr>
        <p:txBody>
          <a:bodyPr wrap="square" rtlCol="0">
            <a:spAutoFit/>
          </a:bodyPr>
          <a:lstStyle/>
          <a:p>
            <a:r>
              <a:rPr lang="zh-CN" altLang="en-US" sz="4000" dirty="0"/>
              <a:t>约</a:t>
            </a:r>
            <a:r>
              <a:rPr lang="en-US" altLang="zh-CN" sz="4000" dirty="0"/>
              <a:t>850</a:t>
            </a:r>
            <a:r>
              <a:rPr lang="zh-CN" altLang="en-US" sz="4000" dirty="0"/>
              <a:t>万点</a:t>
            </a:r>
            <a:r>
              <a:rPr lang="en-US" altLang="zh-CN" sz="4000" dirty="0"/>
              <a:t>(</a:t>
            </a:r>
            <a:r>
              <a:rPr lang="zh-CN" altLang="en-US" sz="4000" dirty="0"/>
              <a:t>下限</a:t>
            </a:r>
            <a:r>
              <a:rPr lang="en-US" altLang="zh-CN" sz="4000" dirty="0"/>
              <a:t>)</a:t>
            </a:r>
            <a:endParaRPr lang="zh-CN" altLang="en-US" sz="4000" dirty="0"/>
          </a:p>
        </p:txBody>
      </p:sp>
      <p:pic>
        <p:nvPicPr>
          <p:cNvPr id="20" name="图片 19">
            <a:extLst>
              <a:ext uri="{FF2B5EF4-FFF2-40B4-BE49-F238E27FC236}">
                <a16:creationId xmlns:a16="http://schemas.microsoft.com/office/drawing/2014/main" id="{C0F92FB3-9AF9-4710-BFCE-912F8CB1B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420" y="1216231"/>
            <a:ext cx="4142509" cy="4142509"/>
          </a:xfrm>
          <a:prstGeom prst="rect">
            <a:avLst/>
          </a:prstGeom>
        </p:spPr>
      </p:pic>
      <p:sp>
        <p:nvSpPr>
          <p:cNvPr id="21" name="思想气泡: 云 20">
            <a:extLst>
              <a:ext uri="{FF2B5EF4-FFF2-40B4-BE49-F238E27FC236}">
                <a16:creationId xmlns:a16="http://schemas.microsoft.com/office/drawing/2014/main" id="{DCDAD946-4812-4254-A6DC-1A829E193679}"/>
              </a:ext>
            </a:extLst>
          </p:cNvPr>
          <p:cNvSpPr/>
          <p:nvPr/>
        </p:nvSpPr>
        <p:spPr>
          <a:xfrm>
            <a:off x="3774876" y="926546"/>
            <a:ext cx="2857917" cy="1686639"/>
          </a:xfrm>
          <a:prstGeom prst="cloudCallout">
            <a:avLst>
              <a:gd name="adj1" fmla="val -47011"/>
              <a:gd name="adj2" fmla="val 62500"/>
            </a:avLst>
          </a:prstGeom>
          <a:ln/>
        </p:spPr>
        <p:style>
          <a:lnRef idx="2">
            <a:schemeClr val="accent1"/>
          </a:lnRef>
          <a:fillRef idx="1">
            <a:schemeClr val="lt1"/>
          </a:fillRef>
          <a:effectRef idx="0">
            <a:schemeClr val="accent1"/>
          </a:effectRef>
          <a:fontRef idx="minor">
            <a:schemeClr val="dk1"/>
          </a:fontRef>
        </p:style>
        <p:txBody>
          <a:bodyPr wrap="none">
            <a:spAutoFit/>
          </a:bodyPr>
          <a:lstStyle/>
          <a:p>
            <a:pPr algn="l"/>
            <a:r>
              <a:rPr lang="zh-CN" altLang="en-US" sz="6600" dirty="0">
                <a:solidFill>
                  <a:srgbClr val="1DAFED"/>
                </a:solidFill>
              </a:rPr>
              <a:t>思考</a:t>
            </a:r>
          </a:p>
        </p:txBody>
      </p:sp>
    </p:spTree>
    <p:extLst>
      <p:ext uri="{BB962C8B-B14F-4D97-AF65-F5344CB8AC3E}">
        <p14:creationId xmlns:p14="http://schemas.microsoft.com/office/powerpoint/2010/main" val="7434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D132A2-CDAD-40B9-9F5F-F24A8295AC72}"/>
              </a:ext>
            </a:extLst>
          </p:cNvPr>
          <p:cNvSpPr txBox="1"/>
          <p:nvPr/>
        </p:nvSpPr>
        <p:spPr>
          <a:xfrm>
            <a:off x="1922708" y="753088"/>
            <a:ext cx="20116800" cy="1692771"/>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pPr marL="571500" indent="-571500" algn="l">
              <a:buFont typeface="Arial" panose="020B0604020202020204" pitchFamily="34" charset="0"/>
              <a:buChar char="•"/>
            </a:pPr>
            <a:r>
              <a:rPr lang="zh-CN" altLang="en-US" sz="4400" dirty="0">
                <a:solidFill>
                  <a:srgbClr val="1DAFED"/>
                </a:solidFill>
              </a:rPr>
              <a:t>思考</a:t>
            </a:r>
          </a:p>
        </p:txBody>
      </p:sp>
      <p:pic>
        <p:nvPicPr>
          <p:cNvPr id="5" name="图片 4">
            <a:extLst>
              <a:ext uri="{FF2B5EF4-FFF2-40B4-BE49-F238E27FC236}">
                <a16:creationId xmlns:a16="http://schemas.microsoft.com/office/drawing/2014/main" id="{C53511E6-3C62-4B2F-B0AB-07DE3C838DCD}"/>
              </a:ext>
            </a:extLst>
          </p:cNvPr>
          <p:cNvPicPr>
            <a:picLocks noChangeAspect="1"/>
          </p:cNvPicPr>
          <p:nvPr/>
        </p:nvPicPr>
        <p:blipFill>
          <a:blip r:embed="rId2"/>
          <a:stretch>
            <a:fillRect/>
          </a:stretch>
        </p:blipFill>
        <p:spPr>
          <a:xfrm>
            <a:off x="3376436" y="3153746"/>
            <a:ext cx="17209344" cy="10087208"/>
          </a:xfrm>
          <a:prstGeom prst="rect">
            <a:avLst/>
          </a:prstGeom>
        </p:spPr>
      </p:pic>
    </p:spTree>
    <p:extLst>
      <p:ext uri="{BB962C8B-B14F-4D97-AF65-F5344CB8AC3E}">
        <p14:creationId xmlns:p14="http://schemas.microsoft.com/office/powerpoint/2010/main" val="1086360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9D132A2-CDAD-40B9-9F5F-F24A8295AC72}"/>
              </a:ext>
            </a:extLst>
          </p:cNvPr>
          <p:cNvSpPr txBox="1"/>
          <p:nvPr/>
        </p:nvSpPr>
        <p:spPr>
          <a:xfrm>
            <a:off x="1922708" y="753088"/>
            <a:ext cx="20116800" cy="2800767"/>
          </a:xfrm>
          <a:prstGeom prst="rect">
            <a:avLst/>
          </a:prstGeom>
          <a:noFill/>
        </p:spPr>
        <p:txBody>
          <a:bodyPr wrap="square" rtlCol="0">
            <a:spAutoFit/>
          </a:bodyPr>
          <a:lstStyle/>
          <a:p>
            <a:r>
              <a:rPr lang="zh-CN" altLang="en-US" sz="6000" dirty="0">
                <a:solidFill>
                  <a:srgbClr val="1DAFED"/>
                </a:solidFill>
              </a:rPr>
              <a:t>网络性质</a:t>
            </a:r>
            <a:endParaRPr lang="en-US" altLang="zh-CN" sz="6000" dirty="0">
              <a:solidFill>
                <a:srgbClr val="1DAFED"/>
              </a:solidFill>
            </a:endParaRPr>
          </a:p>
          <a:p>
            <a:pPr marL="571500" indent="-571500" algn="l">
              <a:buFont typeface="Arial" panose="020B0604020202020204" pitchFamily="34" charset="0"/>
              <a:buChar char="•"/>
            </a:pPr>
            <a:r>
              <a:rPr lang="zh-CN" altLang="en-US" sz="4400" dirty="0">
                <a:solidFill>
                  <a:srgbClr val="1DAFED"/>
                </a:solidFill>
              </a:rPr>
              <a:t>结论</a:t>
            </a:r>
            <a:endParaRPr lang="en-US" altLang="zh-CN" sz="4400" dirty="0">
              <a:solidFill>
                <a:srgbClr val="1DAFED"/>
              </a:solidFill>
            </a:endParaRPr>
          </a:p>
          <a:p>
            <a:r>
              <a:rPr lang="en-US" altLang="zh-CN" sz="7200" dirty="0"/>
              <a:t>	</a:t>
            </a:r>
            <a:endParaRPr lang="zh-CN" altLang="en-US" sz="7200" dirty="0"/>
          </a:p>
        </p:txBody>
      </p:sp>
      <p:sp>
        <p:nvSpPr>
          <p:cNvPr id="2" name="矩形 1">
            <a:extLst>
              <a:ext uri="{FF2B5EF4-FFF2-40B4-BE49-F238E27FC236}">
                <a16:creationId xmlns:a16="http://schemas.microsoft.com/office/drawing/2014/main" id="{409BC017-9EA8-4338-90D2-51FFF12D29E8}"/>
              </a:ext>
            </a:extLst>
          </p:cNvPr>
          <p:cNvSpPr/>
          <p:nvPr/>
        </p:nvSpPr>
        <p:spPr>
          <a:xfrm>
            <a:off x="4730075" y="4806564"/>
            <a:ext cx="15531103" cy="3785652"/>
          </a:xfrm>
          <a:prstGeom prst="rect">
            <a:avLst/>
          </a:prstGeom>
        </p:spPr>
        <p:txBody>
          <a:bodyPr wrap="square">
            <a:spAutoFit/>
          </a:bodyPr>
          <a:lstStyle/>
          <a:p>
            <a:pPr algn="l"/>
            <a:r>
              <a:rPr lang="zh-CN" altLang="en-US" sz="4000" dirty="0"/>
              <a:t>知乎社区远远没有</a:t>
            </a:r>
            <a:r>
              <a:rPr lang="en-US" altLang="zh-CN" sz="4000" dirty="0"/>
              <a:t>36</a:t>
            </a:r>
            <a:r>
              <a:rPr lang="zh-CN" altLang="en-US" sz="4000" dirty="0"/>
              <a:t>氪社区中社交性那么强，有非常多游离在主流社交群体外的节点，他们只是关注自己喜欢的问题，却并不会关注产生优质内容的单一个人。</a:t>
            </a:r>
            <a:endParaRPr lang="en-US" altLang="zh-CN" sz="4000" dirty="0"/>
          </a:p>
          <a:p>
            <a:pPr algn="l"/>
            <a:endParaRPr lang="en-US" altLang="zh-CN" sz="4000" dirty="0"/>
          </a:p>
          <a:p>
            <a:pPr algn="l"/>
            <a:r>
              <a:rPr lang="zh-CN" altLang="en-US" sz="4000" dirty="0"/>
              <a:t>或者也会存在一个人有多个社交账号的现象，小号闲置或者废弃。有很多无用节点。</a:t>
            </a:r>
          </a:p>
        </p:txBody>
      </p:sp>
      <p:grpSp>
        <p:nvGrpSpPr>
          <p:cNvPr id="6" name="组合 5">
            <a:extLst>
              <a:ext uri="{FF2B5EF4-FFF2-40B4-BE49-F238E27FC236}">
                <a16:creationId xmlns:a16="http://schemas.microsoft.com/office/drawing/2014/main" id="{A9740685-36C6-45AC-85C0-1012BFF7BD7F}"/>
              </a:ext>
            </a:extLst>
          </p:cNvPr>
          <p:cNvGrpSpPr/>
          <p:nvPr/>
        </p:nvGrpSpPr>
        <p:grpSpPr>
          <a:xfrm>
            <a:off x="2155845" y="4466357"/>
            <a:ext cx="1486209" cy="1480979"/>
            <a:chOff x="3984645" y="3997520"/>
            <a:chExt cx="1486209" cy="1480979"/>
          </a:xfrm>
        </p:grpSpPr>
        <p:sp>
          <p:nvSpPr>
            <p:cNvPr id="7" name="Circle">
              <a:extLst>
                <a:ext uri="{FF2B5EF4-FFF2-40B4-BE49-F238E27FC236}">
                  <a16:creationId xmlns:a16="http://schemas.microsoft.com/office/drawing/2014/main" id="{59DC5DB6-FEA9-4B3A-8440-59312CC8A0DD}"/>
                </a:ext>
              </a:extLst>
            </p:cNvPr>
            <p:cNvSpPr/>
            <p:nvPr/>
          </p:nvSpPr>
          <p:spPr>
            <a:xfrm>
              <a:off x="3984645" y="3997520"/>
              <a:ext cx="1486209" cy="1480979"/>
            </a:xfrm>
            <a:prstGeom prst="ellipse">
              <a:avLst/>
            </a:prstGeom>
            <a:solidFill>
              <a:srgbClr val="01A3FE"/>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8" name="组合 7">
              <a:extLst>
                <a:ext uri="{FF2B5EF4-FFF2-40B4-BE49-F238E27FC236}">
                  <a16:creationId xmlns:a16="http://schemas.microsoft.com/office/drawing/2014/main" id="{CD58CF53-00D2-4DFE-8872-1F5E44E0506A}"/>
                </a:ext>
              </a:extLst>
            </p:cNvPr>
            <p:cNvGrpSpPr/>
            <p:nvPr/>
          </p:nvGrpSpPr>
          <p:grpSpPr>
            <a:xfrm>
              <a:off x="4450952" y="4337727"/>
              <a:ext cx="553444" cy="800564"/>
              <a:chOff x="17041612" y="8571895"/>
              <a:chExt cx="387004" cy="557392"/>
            </a:xfrm>
            <a:solidFill>
              <a:schemeClr val="bg1"/>
            </a:solidFill>
          </p:grpSpPr>
          <p:sp>
            <p:nvSpPr>
              <p:cNvPr id="9" name="Shape">
                <a:extLst>
                  <a:ext uri="{FF2B5EF4-FFF2-40B4-BE49-F238E27FC236}">
                    <a16:creationId xmlns:a16="http://schemas.microsoft.com/office/drawing/2014/main" id="{80B4E17D-44A6-4C81-94F2-865D595AE266}"/>
                  </a:ext>
                </a:extLst>
              </p:cNvPr>
              <p:cNvSpPr/>
              <p:nvPr/>
            </p:nvSpPr>
            <p:spPr>
              <a:xfrm>
                <a:off x="17156574" y="9049118"/>
                <a:ext cx="155623" cy="80169"/>
              </a:xfrm>
              <a:custGeom>
                <a:avLst/>
                <a:gdLst/>
                <a:ahLst/>
                <a:cxnLst>
                  <a:cxn ang="0">
                    <a:pos x="wd2" y="hd2"/>
                  </a:cxn>
                  <a:cxn ang="5400000">
                    <a:pos x="wd2" y="hd2"/>
                  </a:cxn>
                  <a:cxn ang="10800000">
                    <a:pos x="wd2" y="hd2"/>
                  </a:cxn>
                  <a:cxn ang="16200000">
                    <a:pos x="wd2" y="hd2"/>
                  </a:cxn>
                </a:cxnLst>
                <a:rect l="0" t="0" r="r" b="b"/>
                <a:pathLst>
                  <a:path w="21600" h="21407" extrusionOk="0">
                    <a:moveTo>
                      <a:pt x="0" y="15280"/>
                    </a:moveTo>
                    <a:cubicBezTo>
                      <a:pt x="3026" y="19049"/>
                      <a:pt x="6533" y="21600"/>
                      <a:pt x="10798" y="21396"/>
                    </a:cubicBezTo>
                    <a:cubicBezTo>
                      <a:pt x="15067" y="21600"/>
                      <a:pt x="18574" y="19049"/>
                      <a:pt x="21600" y="15280"/>
                    </a:cubicBezTo>
                    <a:lnTo>
                      <a:pt x="21600" y="0"/>
                    </a:lnTo>
                    <a:lnTo>
                      <a:pt x="0" y="0"/>
                    </a:lnTo>
                    <a:cubicBezTo>
                      <a:pt x="0" y="0"/>
                      <a:pt x="0" y="15280"/>
                      <a:pt x="0" y="15280"/>
                    </a:cubicBezTo>
                    <a:close/>
                  </a:path>
                </a:pathLst>
              </a:custGeom>
              <a:gr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0" name="Shape">
                <a:extLst>
                  <a:ext uri="{FF2B5EF4-FFF2-40B4-BE49-F238E27FC236}">
                    <a16:creationId xmlns:a16="http://schemas.microsoft.com/office/drawing/2014/main" id="{5C667030-C6CE-4ACA-A1A0-FFE7AD560EAD}"/>
                  </a:ext>
                </a:extLst>
              </p:cNvPr>
              <p:cNvSpPr/>
              <p:nvPr/>
            </p:nvSpPr>
            <p:spPr>
              <a:xfrm>
                <a:off x="17041612" y="8571895"/>
                <a:ext cx="387004" cy="439574"/>
              </a:xfrm>
              <a:custGeom>
                <a:avLst/>
                <a:gdLst/>
                <a:ahLst/>
                <a:cxnLst>
                  <a:cxn ang="0">
                    <a:pos x="wd2" y="hd2"/>
                  </a:cxn>
                  <a:cxn ang="5400000">
                    <a:pos x="wd2" y="hd2"/>
                  </a:cxn>
                  <a:cxn ang="10800000">
                    <a:pos x="wd2" y="hd2"/>
                  </a:cxn>
                  <a:cxn ang="16200000">
                    <a:pos x="wd2" y="hd2"/>
                  </a:cxn>
                </a:cxnLst>
                <a:rect l="0" t="0" r="r" b="b"/>
                <a:pathLst>
                  <a:path w="20632" h="21600" extrusionOk="0">
                    <a:moveTo>
                      <a:pt x="14290" y="21600"/>
                    </a:moveTo>
                    <a:cubicBezTo>
                      <a:pt x="14290" y="15680"/>
                      <a:pt x="21116" y="13789"/>
                      <a:pt x="20605" y="7894"/>
                    </a:cubicBezTo>
                    <a:cubicBezTo>
                      <a:pt x="20282" y="4174"/>
                      <a:pt x="17549" y="0"/>
                      <a:pt x="10315" y="0"/>
                    </a:cubicBezTo>
                    <a:cubicBezTo>
                      <a:pt x="3083" y="0"/>
                      <a:pt x="350" y="4174"/>
                      <a:pt x="27" y="7894"/>
                    </a:cubicBezTo>
                    <a:cubicBezTo>
                      <a:pt x="-484" y="13789"/>
                      <a:pt x="6342" y="15680"/>
                      <a:pt x="6342" y="21600"/>
                    </a:cubicBezTo>
                    <a:cubicBezTo>
                      <a:pt x="6342" y="21600"/>
                      <a:pt x="14290" y="21600"/>
                      <a:pt x="14290" y="21600"/>
                    </a:cubicBezTo>
                    <a:close/>
                  </a:path>
                </a:pathLst>
              </a:custGeom>
              <a:gr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Tree>
    <p:extLst>
      <p:ext uri="{BB962C8B-B14F-4D97-AF65-F5344CB8AC3E}">
        <p14:creationId xmlns:p14="http://schemas.microsoft.com/office/powerpoint/2010/main" val="1553858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lide Number"/>
          <p:cNvSpPr txBox="1">
            <a:spLocks noGrp="1"/>
          </p:cNvSpPr>
          <p:nvPr>
            <p:ph type="sldNum" sz="quarter" idx="4294967295"/>
          </p:nvPr>
        </p:nvSpPr>
        <p:spPr>
          <a:xfrm>
            <a:off x="21601179" y="12490328"/>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175" name="数据简介"/>
          <p:cNvSpPr/>
          <p:nvPr/>
        </p:nvSpPr>
        <p:spPr>
          <a:xfrm>
            <a:off x="15125386" y="2364559"/>
            <a:ext cx="70137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a:solidFill>
                  <a:srgbClr val="1DAFED"/>
                </a:solidFill>
              </a:defRPr>
            </a:lvl1pPr>
          </a:lstStyle>
          <a:p>
            <a:r>
              <a:rPr lang="zh-CN" altLang="en-US" dirty="0"/>
              <a:t>数据挖掘</a:t>
            </a:r>
            <a:endParaRPr dirty="0"/>
          </a:p>
        </p:txBody>
      </p:sp>
      <p:sp>
        <p:nvSpPr>
          <p:cNvPr id="176" name="数据来源"/>
          <p:cNvSpPr/>
          <p:nvPr/>
        </p:nvSpPr>
        <p:spPr>
          <a:xfrm>
            <a:off x="17084969" y="5206786"/>
            <a:ext cx="5397501" cy="8451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4400" dirty="0"/>
              <a:t>用户影响力因素分析</a:t>
            </a:r>
            <a:endParaRPr sz="4400" dirty="0"/>
          </a:p>
        </p:txBody>
      </p:sp>
      <p:pic>
        <p:nvPicPr>
          <p:cNvPr id="177" name="Image" descr="Image"/>
          <p:cNvPicPr>
            <a:picLocks noChangeAspect="1"/>
          </p:cNvPicPr>
          <p:nvPr/>
        </p:nvPicPr>
        <p:blipFill>
          <a:blip r:embed="rId2"/>
          <a:stretch>
            <a:fillRect/>
          </a:stretch>
        </p:blipFill>
        <p:spPr>
          <a:xfrm>
            <a:off x="-107637" y="-36823"/>
            <a:ext cx="13789589" cy="13789589"/>
          </a:xfrm>
          <a:prstGeom prst="rect">
            <a:avLst/>
          </a:prstGeom>
          <a:ln w="12700">
            <a:miter lim="400000"/>
          </a:ln>
        </p:spPr>
      </p:pic>
      <p:grpSp>
        <p:nvGrpSpPr>
          <p:cNvPr id="180" name="Group"/>
          <p:cNvGrpSpPr/>
          <p:nvPr/>
        </p:nvGrpSpPr>
        <p:grpSpPr>
          <a:xfrm>
            <a:off x="15167004" y="4965003"/>
            <a:ext cx="1270001" cy="1270001"/>
            <a:chOff x="0" y="0"/>
            <a:chExt cx="1270000" cy="1270000"/>
          </a:xfrm>
        </p:grpSpPr>
        <p:sp>
          <p:nvSpPr>
            <p:cNvPr id="178"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79" name="1"/>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t>1</a:t>
              </a:r>
            </a:p>
          </p:txBody>
        </p:sp>
      </p:grpSp>
    </p:spTree>
    <p:extLst>
      <p:ext uri="{BB962C8B-B14F-4D97-AF65-F5344CB8AC3E}">
        <p14:creationId xmlns:p14="http://schemas.microsoft.com/office/powerpoint/2010/main" val="994579132"/>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75"/>
                                        </p:tgtEl>
                                        <p:attrNameLst>
                                          <p:attrName>style.visibility</p:attrName>
                                        </p:attrNameLst>
                                      </p:cBhvr>
                                      <p:to>
                                        <p:strVal val="visible"/>
                                      </p:to>
                                    </p:set>
                                    <p:animEffect transition="in" filter="dissolve">
                                      <p:cBhvr>
                                        <p:cTn id="7" dur="500"/>
                                        <p:tgtEl>
                                          <p:spTgt spid="175"/>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177"/>
                                        </p:tgtEl>
                                        <p:attrNameLst>
                                          <p:attrName>style.visibility</p:attrName>
                                        </p:attrNameLst>
                                      </p:cBhvr>
                                      <p:to>
                                        <p:strVal val="visible"/>
                                      </p:to>
                                    </p:set>
                                    <p:animEffect transition="in" filter="wipe(right)">
                                      <p:cBhvr>
                                        <p:cTn id="11" dur="500"/>
                                        <p:tgtEl>
                                          <p:spTgt spid="177"/>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76"/>
                                        </p:tgtEl>
                                        <p:attrNameLst>
                                          <p:attrName>style.visibility</p:attrName>
                                        </p:attrNameLst>
                                      </p:cBhvr>
                                      <p:to>
                                        <p:strVal val="visible"/>
                                      </p:to>
                                    </p:set>
                                    <p:animEffect transition="in" filter="dissolve">
                                      <p:cBhvr>
                                        <p:cTn id="15" dur="500"/>
                                        <p:tgtEl>
                                          <p:spTgt spid="176"/>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80"/>
                                        </p:tgtEl>
                                        <p:attrNameLst>
                                          <p:attrName>style.visibility</p:attrName>
                                        </p:attrNameLst>
                                      </p:cBhvr>
                                      <p:to>
                                        <p:strVal val="visible"/>
                                      </p:to>
                                    </p:set>
                                    <p:animEffect transition="in" filter="dissolve">
                                      <p:cBhvr>
                                        <p:cTn id="19"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p:bldP spid="176" grpId="0" animBg="1" advAuto="0"/>
      <p:bldP spid="177" grpId="0" animBg="1" advAuto="0"/>
      <p:bldP spid="180"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lide Number"/>
          <p:cNvSpPr txBox="1">
            <a:spLocks noGrp="1"/>
          </p:cNvSpPr>
          <p:nvPr>
            <p:ph type="sldNum" sz="quarter" idx="4294967295"/>
          </p:nvPr>
        </p:nvSpPr>
        <p:spPr>
          <a:xfrm>
            <a:off x="21601179" y="12490328"/>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dirty="0"/>
          </a:p>
        </p:txBody>
      </p:sp>
      <p:sp>
        <p:nvSpPr>
          <p:cNvPr id="216" name="Company Timeline With Imag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solidFill>
                  <a:srgbClr val="01A3FE"/>
                </a:solidFill>
              </a:rPr>
              <a:t>用户影响力因素分析</a:t>
            </a:r>
            <a:endParaRPr dirty="0">
              <a:solidFill>
                <a:srgbClr val="01A3FE"/>
              </a:solidFill>
            </a:endParaRPr>
          </a:p>
        </p:txBody>
      </p:sp>
      <p:grpSp>
        <p:nvGrpSpPr>
          <p:cNvPr id="229" name="Group"/>
          <p:cNvGrpSpPr/>
          <p:nvPr/>
        </p:nvGrpSpPr>
        <p:grpSpPr>
          <a:xfrm>
            <a:off x="2416044" y="2823038"/>
            <a:ext cx="1217854" cy="1217854"/>
            <a:chOff x="0" y="0"/>
            <a:chExt cx="1217852" cy="1217852"/>
          </a:xfrm>
        </p:grpSpPr>
        <p:sp>
          <p:nvSpPr>
            <p:cNvPr id="227" name="Circle"/>
            <p:cNvSpPr/>
            <p:nvPr/>
          </p:nvSpPr>
          <p:spPr>
            <a:xfrm>
              <a:off x="0" y="0"/>
              <a:ext cx="1217853" cy="1217853"/>
            </a:xfrm>
            <a:prstGeom prst="ellipse">
              <a:avLst/>
            </a:prstGeom>
            <a:solidFill>
              <a:srgbClr val="1DAFED"/>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sp>
          <p:nvSpPr>
            <p:cNvPr id="228" name="Shape"/>
            <p:cNvSpPr/>
            <p:nvPr/>
          </p:nvSpPr>
          <p:spPr>
            <a:xfrm>
              <a:off x="375125" y="378014"/>
              <a:ext cx="453752" cy="453753"/>
            </a:xfrm>
            <a:custGeom>
              <a:avLst/>
              <a:gdLst/>
              <a:ahLst/>
              <a:cxnLst>
                <a:cxn ang="0">
                  <a:pos x="wd2" y="hd2"/>
                </a:cxn>
                <a:cxn ang="5400000">
                  <a:pos x="wd2" y="hd2"/>
                </a:cxn>
                <a:cxn ang="10800000">
                  <a:pos x="wd2" y="hd2"/>
                </a:cxn>
                <a:cxn ang="16200000">
                  <a:pos x="wd2" y="hd2"/>
                </a:cxn>
              </a:cxnLst>
              <a:rect l="0" t="0" r="r" b="b"/>
              <a:pathLst>
                <a:path w="21600" h="21600" extrusionOk="0">
                  <a:moveTo>
                    <a:pt x="21138" y="19791"/>
                  </a:moveTo>
                  <a:lnTo>
                    <a:pt x="19803" y="21138"/>
                  </a:lnTo>
                  <a:cubicBezTo>
                    <a:pt x="19504" y="21425"/>
                    <a:pt x="19092" y="21600"/>
                    <a:pt x="18668" y="21600"/>
                  </a:cubicBezTo>
                  <a:cubicBezTo>
                    <a:pt x="18243" y="21600"/>
                    <a:pt x="17832" y="21425"/>
                    <a:pt x="17545" y="21138"/>
                  </a:cubicBezTo>
                  <a:lnTo>
                    <a:pt x="13015" y="16596"/>
                  </a:lnTo>
                  <a:cubicBezTo>
                    <a:pt x="12715" y="16309"/>
                    <a:pt x="12541" y="15897"/>
                    <a:pt x="12541" y="15473"/>
                  </a:cubicBezTo>
                  <a:cubicBezTo>
                    <a:pt x="12541" y="14999"/>
                    <a:pt x="12740" y="14612"/>
                    <a:pt x="13077" y="14275"/>
                  </a:cubicBezTo>
                  <a:lnTo>
                    <a:pt x="9883" y="11081"/>
                  </a:lnTo>
                  <a:lnTo>
                    <a:pt x="8311" y="12653"/>
                  </a:lnTo>
                  <a:cubicBezTo>
                    <a:pt x="8198" y="12765"/>
                    <a:pt x="8049" y="12828"/>
                    <a:pt x="7886" y="12828"/>
                  </a:cubicBezTo>
                  <a:cubicBezTo>
                    <a:pt x="7724" y="12828"/>
                    <a:pt x="7574" y="12765"/>
                    <a:pt x="7462" y="12653"/>
                  </a:cubicBezTo>
                  <a:cubicBezTo>
                    <a:pt x="7836" y="13027"/>
                    <a:pt x="8186" y="13302"/>
                    <a:pt x="8186" y="13876"/>
                  </a:cubicBezTo>
                  <a:cubicBezTo>
                    <a:pt x="8186" y="14200"/>
                    <a:pt x="8061" y="14487"/>
                    <a:pt x="7836" y="14724"/>
                  </a:cubicBezTo>
                  <a:cubicBezTo>
                    <a:pt x="7412" y="15174"/>
                    <a:pt x="6963" y="15773"/>
                    <a:pt x="6289" y="15773"/>
                  </a:cubicBezTo>
                  <a:cubicBezTo>
                    <a:pt x="5977" y="15773"/>
                    <a:pt x="5665" y="15648"/>
                    <a:pt x="5441" y="15423"/>
                  </a:cubicBezTo>
                  <a:lnTo>
                    <a:pt x="349" y="10332"/>
                  </a:lnTo>
                  <a:cubicBezTo>
                    <a:pt x="125" y="10107"/>
                    <a:pt x="0" y="9795"/>
                    <a:pt x="0" y="9484"/>
                  </a:cubicBezTo>
                  <a:cubicBezTo>
                    <a:pt x="0" y="8810"/>
                    <a:pt x="599" y="8360"/>
                    <a:pt x="1048" y="7936"/>
                  </a:cubicBezTo>
                  <a:cubicBezTo>
                    <a:pt x="1285" y="7712"/>
                    <a:pt x="1572" y="7587"/>
                    <a:pt x="1897" y="7587"/>
                  </a:cubicBezTo>
                  <a:cubicBezTo>
                    <a:pt x="2471" y="7587"/>
                    <a:pt x="2745" y="7936"/>
                    <a:pt x="3120" y="8311"/>
                  </a:cubicBezTo>
                  <a:cubicBezTo>
                    <a:pt x="3007" y="8198"/>
                    <a:pt x="2945" y="8049"/>
                    <a:pt x="2945" y="7886"/>
                  </a:cubicBezTo>
                  <a:cubicBezTo>
                    <a:pt x="2945" y="7724"/>
                    <a:pt x="3007" y="7574"/>
                    <a:pt x="3120" y="7462"/>
                  </a:cubicBezTo>
                  <a:lnTo>
                    <a:pt x="7462" y="3120"/>
                  </a:lnTo>
                  <a:cubicBezTo>
                    <a:pt x="7574" y="3007"/>
                    <a:pt x="7724" y="2945"/>
                    <a:pt x="7886" y="2945"/>
                  </a:cubicBezTo>
                  <a:cubicBezTo>
                    <a:pt x="8049" y="2945"/>
                    <a:pt x="8198" y="3007"/>
                    <a:pt x="8311" y="3120"/>
                  </a:cubicBezTo>
                  <a:cubicBezTo>
                    <a:pt x="7936" y="2745"/>
                    <a:pt x="7587" y="2471"/>
                    <a:pt x="7587" y="1897"/>
                  </a:cubicBezTo>
                  <a:cubicBezTo>
                    <a:pt x="7587" y="1572"/>
                    <a:pt x="7712" y="1285"/>
                    <a:pt x="7936" y="1048"/>
                  </a:cubicBezTo>
                  <a:cubicBezTo>
                    <a:pt x="8360" y="599"/>
                    <a:pt x="8810" y="0"/>
                    <a:pt x="9484" y="0"/>
                  </a:cubicBezTo>
                  <a:cubicBezTo>
                    <a:pt x="9795" y="0"/>
                    <a:pt x="10107" y="125"/>
                    <a:pt x="10332" y="349"/>
                  </a:cubicBezTo>
                  <a:lnTo>
                    <a:pt x="15423" y="5441"/>
                  </a:lnTo>
                  <a:cubicBezTo>
                    <a:pt x="15648" y="5665"/>
                    <a:pt x="15773" y="5977"/>
                    <a:pt x="15773" y="6289"/>
                  </a:cubicBezTo>
                  <a:cubicBezTo>
                    <a:pt x="15773" y="6963"/>
                    <a:pt x="15174" y="7412"/>
                    <a:pt x="14724" y="7836"/>
                  </a:cubicBezTo>
                  <a:cubicBezTo>
                    <a:pt x="14487" y="8061"/>
                    <a:pt x="14200" y="8186"/>
                    <a:pt x="13876" y="8186"/>
                  </a:cubicBezTo>
                  <a:cubicBezTo>
                    <a:pt x="13302" y="8186"/>
                    <a:pt x="13027" y="7836"/>
                    <a:pt x="12653" y="7462"/>
                  </a:cubicBezTo>
                  <a:cubicBezTo>
                    <a:pt x="12765" y="7574"/>
                    <a:pt x="12828" y="7724"/>
                    <a:pt x="12828" y="7886"/>
                  </a:cubicBezTo>
                  <a:cubicBezTo>
                    <a:pt x="12828" y="8049"/>
                    <a:pt x="12765" y="8198"/>
                    <a:pt x="12653" y="8311"/>
                  </a:cubicBezTo>
                  <a:lnTo>
                    <a:pt x="11081" y="9883"/>
                  </a:lnTo>
                  <a:lnTo>
                    <a:pt x="14275" y="13077"/>
                  </a:lnTo>
                  <a:cubicBezTo>
                    <a:pt x="14612" y="12740"/>
                    <a:pt x="14999" y="12541"/>
                    <a:pt x="15473" y="12541"/>
                  </a:cubicBezTo>
                  <a:cubicBezTo>
                    <a:pt x="15897" y="12541"/>
                    <a:pt x="16309" y="12715"/>
                    <a:pt x="16609" y="13002"/>
                  </a:cubicBezTo>
                  <a:lnTo>
                    <a:pt x="21138" y="17532"/>
                  </a:lnTo>
                  <a:cubicBezTo>
                    <a:pt x="21425" y="17832"/>
                    <a:pt x="21600" y="18243"/>
                    <a:pt x="21600" y="18668"/>
                  </a:cubicBezTo>
                  <a:cubicBezTo>
                    <a:pt x="21600" y="19092"/>
                    <a:pt x="21425" y="19504"/>
                    <a:pt x="21138" y="19791"/>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grpSp>
      <p:sp>
        <p:nvSpPr>
          <p:cNvPr id="231" name="2011 / Join"/>
          <p:cNvSpPr/>
          <p:nvPr/>
        </p:nvSpPr>
        <p:spPr>
          <a:xfrm>
            <a:off x="4692918" y="3020445"/>
            <a:ext cx="13649883" cy="933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en-US" sz="5400" b="0" dirty="0">
                <a:solidFill>
                  <a:srgbClr val="01A3FE"/>
                </a:solidFill>
              </a:rPr>
              <a:t>影响力</a:t>
            </a:r>
            <a:r>
              <a:rPr lang="en-US" altLang="zh-CN" sz="5400" b="0" dirty="0">
                <a:solidFill>
                  <a:srgbClr val="01A3FE"/>
                </a:solidFill>
              </a:rPr>
              <a:t>——</a:t>
            </a:r>
            <a:r>
              <a:rPr lang="zh-CN" altLang="en-US" sz="5400" b="0" dirty="0">
                <a:solidFill>
                  <a:srgbClr val="01A3FE"/>
                </a:solidFill>
              </a:rPr>
              <a:t>分类变量</a:t>
            </a:r>
            <a:endParaRPr lang="en-US" altLang="zh-CN" sz="5400" b="0" dirty="0">
              <a:solidFill>
                <a:srgbClr val="01A3FE"/>
              </a:solidFill>
            </a:endParaRPr>
          </a:p>
        </p:txBody>
      </p:sp>
      <p:sp>
        <p:nvSpPr>
          <p:cNvPr id="3" name="矩形 2">
            <a:extLst>
              <a:ext uri="{FF2B5EF4-FFF2-40B4-BE49-F238E27FC236}">
                <a16:creationId xmlns:a16="http://schemas.microsoft.com/office/drawing/2014/main" id="{0A7E6202-5D47-4C77-B11E-DB00775CC690}"/>
              </a:ext>
            </a:extLst>
          </p:cNvPr>
          <p:cNvSpPr/>
          <p:nvPr/>
        </p:nvSpPr>
        <p:spPr>
          <a:xfrm>
            <a:off x="4692918" y="4659141"/>
            <a:ext cx="12192000" cy="2123658"/>
          </a:xfrm>
          <a:prstGeom prst="rect">
            <a:avLst/>
          </a:prstGeom>
        </p:spPr>
        <p:txBody>
          <a:bodyPr>
            <a:spAutoFit/>
          </a:bodyPr>
          <a:lstStyle/>
          <a:p>
            <a:pPr marL="457200" indent="-457200" algn="l">
              <a:buFont typeface="Arial" panose="020B0604020202020204" pitchFamily="34" charset="0"/>
              <a:buChar char="•"/>
            </a:pPr>
            <a:r>
              <a:rPr lang="en-US" altLang="zh-CN" sz="4400" dirty="0" err="1"/>
              <a:t>Pagerank</a:t>
            </a:r>
            <a:r>
              <a:rPr lang="en-US" altLang="zh-CN" sz="4400" dirty="0"/>
              <a:t> &gt; 0.00001  </a:t>
            </a:r>
            <a:r>
              <a:rPr lang="zh-CN" altLang="en-US" sz="4400" dirty="0"/>
              <a:t>影响力：高</a:t>
            </a:r>
            <a:endParaRPr lang="en-US" altLang="zh-CN" sz="4400" dirty="0"/>
          </a:p>
          <a:p>
            <a:pPr algn="l"/>
            <a:endParaRPr lang="en-US" altLang="zh-CN" sz="4400" dirty="0"/>
          </a:p>
          <a:p>
            <a:pPr marL="457200" indent="-457200" algn="l">
              <a:buFont typeface="Arial" panose="020B0604020202020204" pitchFamily="34" charset="0"/>
              <a:buChar char="•"/>
            </a:pPr>
            <a:r>
              <a:rPr lang="zh-CN" altLang="en-US" sz="4400" dirty="0"/>
              <a:t>样本不均衡 </a:t>
            </a:r>
            <a:r>
              <a:rPr lang="en-US" altLang="zh-CN" sz="4400" dirty="0">
                <a:sym typeface="Wingdings" panose="05000000000000000000" pitchFamily="2" charset="2"/>
              </a:rPr>
              <a:t> SMOTE</a:t>
            </a:r>
            <a:endParaRPr lang="en-US" altLang="zh-CN" sz="4400" dirty="0"/>
          </a:p>
        </p:txBody>
      </p:sp>
      <p:grpSp>
        <p:nvGrpSpPr>
          <p:cNvPr id="21" name="Group">
            <a:extLst>
              <a:ext uri="{FF2B5EF4-FFF2-40B4-BE49-F238E27FC236}">
                <a16:creationId xmlns:a16="http://schemas.microsoft.com/office/drawing/2014/main" id="{970E5F66-B3B8-4D60-A008-7D2C8FF9A117}"/>
              </a:ext>
            </a:extLst>
          </p:cNvPr>
          <p:cNvGrpSpPr/>
          <p:nvPr/>
        </p:nvGrpSpPr>
        <p:grpSpPr>
          <a:xfrm>
            <a:off x="2416044" y="7205902"/>
            <a:ext cx="1217854" cy="1217854"/>
            <a:chOff x="0" y="0"/>
            <a:chExt cx="1217852" cy="1217852"/>
          </a:xfrm>
        </p:grpSpPr>
        <p:sp>
          <p:nvSpPr>
            <p:cNvPr id="22" name="Circle">
              <a:extLst>
                <a:ext uri="{FF2B5EF4-FFF2-40B4-BE49-F238E27FC236}">
                  <a16:creationId xmlns:a16="http://schemas.microsoft.com/office/drawing/2014/main" id="{4CC5911F-1425-448F-8EB2-846D78CC9EC5}"/>
                </a:ext>
              </a:extLst>
            </p:cNvPr>
            <p:cNvSpPr/>
            <p:nvPr/>
          </p:nvSpPr>
          <p:spPr>
            <a:xfrm>
              <a:off x="0" y="0"/>
              <a:ext cx="1217853" cy="1217853"/>
            </a:xfrm>
            <a:prstGeom prst="ellipse">
              <a:avLst/>
            </a:prstGeom>
            <a:solidFill>
              <a:srgbClr val="1DAFED"/>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sp>
          <p:nvSpPr>
            <p:cNvPr id="23" name="Shape">
              <a:extLst>
                <a:ext uri="{FF2B5EF4-FFF2-40B4-BE49-F238E27FC236}">
                  <a16:creationId xmlns:a16="http://schemas.microsoft.com/office/drawing/2014/main" id="{FDEDEE14-CC14-4AD1-A096-A046AA970D70}"/>
                </a:ext>
              </a:extLst>
            </p:cNvPr>
            <p:cNvSpPr/>
            <p:nvPr/>
          </p:nvSpPr>
          <p:spPr>
            <a:xfrm>
              <a:off x="375125" y="378014"/>
              <a:ext cx="453752" cy="453753"/>
            </a:xfrm>
            <a:custGeom>
              <a:avLst/>
              <a:gdLst/>
              <a:ahLst/>
              <a:cxnLst>
                <a:cxn ang="0">
                  <a:pos x="wd2" y="hd2"/>
                </a:cxn>
                <a:cxn ang="5400000">
                  <a:pos x="wd2" y="hd2"/>
                </a:cxn>
                <a:cxn ang="10800000">
                  <a:pos x="wd2" y="hd2"/>
                </a:cxn>
                <a:cxn ang="16200000">
                  <a:pos x="wd2" y="hd2"/>
                </a:cxn>
              </a:cxnLst>
              <a:rect l="0" t="0" r="r" b="b"/>
              <a:pathLst>
                <a:path w="21600" h="21600" extrusionOk="0">
                  <a:moveTo>
                    <a:pt x="21138" y="19791"/>
                  </a:moveTo>
                  <a:lnTo>
                    <a:pt x="19803" y="21138"/>
                  </a:lnTo>
                  <a:cubicBezTo>
                    <a:pt x="19504" y="21425"/>
                    <a:pt x="19092" y="21600"/>
                    <a:pt x="18668" y="21600"/>
                  </a:cubicBezTo>
                  <a:cubicBezTo>
                    <a:pt x="18243" y="21600"/>
                    <a:pt x="17832" y="21425"/>
                    <a:pt x="17545" y="21138"/>
                  </a:cubicBezTo>
                  <a:lnTo>
                    <a:pt x="13015" y="16596"/>
                  </a:lnTo>
                  <a:cubicBezTo>
                    <a:pt x="12715" y="16309"/>
                    <a:pt x="12541" y="15897"/>
                    <a:pt x="12541" y="15473"/>
                  </a:cubicBezTo>
                  <a:cubicBezTo>
                    <a:pt x="12541" y="14999"/>
                    <a:pt x="12740" y="14612"/>
                    <a:pt x="13077" y="14275"/>
                  </a:cubicBezTo>
                  <a:lnTo>
                    <a:pt x="9883" y="11081"/>
                  </a:lnTo>
                  <a:lnTo>
                    <a:pt x="8311" y="12653"/>
                  </a:lnTo>
                  <a:cubicBezTo>
                    <a:pt x="8198" y="12765"/>
                    <a:pt x="8049" y="12828"/>
                    <a:pt x="7886" y="12828"/>
                  </a:cubicBezTo>
                  <a:cubicBezTo>
                    <a:pt x="7724" y="12828"/>
                    <a:pt x="7574" y="12765"/>
                    <a:pt x="7462" y="12653"/>
                  </a:cubicBezTo>
                  <a:cubicBezTo>
                    <a:pt x="7836" y="13027"/>
                    <a:pt x="8186" y="13302"/>
                    <a:pt x="8186" y="13876"/>
                  </a:cubicBezTo>
                  <a:cubicBezTo>
                    <a:pt x="8186" y="14200"/>
                    <a:pt x="8061" y="14487"/>
                    <a:pt x="7836" y="14724"/>
                  </a:cubicBezTo>
                  <a:cubicBezTo>
                    <a:pt x="7412" y="15174"/>
                    <a:pt x="6963" y="15773"/>
                    <a:pt x="6289" y="15773"/>
                  </a:cubicBezTo>
                  <a:cubicBezTo>
                    <a:pt x="5977" y="15773"/>
                    <a:pt x="5665" y="15648"/>
                    <a:pt x="5441" y="15423"/>
                  </a:cubicBezTo>
                  <a:lnTo>
                    <a:pt x="349" y="10332"/>
                  </a:lnTo>
                  <a:cubicBezTo>
                    <a:pt x="125" y="10107"/>
                    <a:pt x="0" y="9795"/>
                    <a:pt x="0" y="9484"/>
                  </a:cubicBezTo>
                  <a:cubicBezTo>
                    <a:pt x="0" y="8810"/>
                    <a:pt x="599" y="8360"/>
                    <a:pt x="1048" y="7936"/>
                  </a:cubicBezTo>
                  <a:cubicBezTo>
                    <a:pt x="1285" y="7712"/>
                    <a:pt x="1572" y="7587"/>
                    <a:pt x="1897" y="7587"/>
                  </a:cubicBezTo>
                  <a:cubicBezTo>
                    <a:pt x="2471" y="7587"/>
                    <a:pt x="2745" y="7936"/>
                    <a:pt x="3120" y="8311"/>
                  </a:cubicBezTo>
                  <a:cubicBezTo>
                    <a:pt x="3007" y="8198"/>
                    <a:pt x="2945" y="8049"/>
                    <a:pt x="2945" y="7886"/>
                  </a:cubicBezTo>
                  <a:cubicBezTo>
                    <a:pt x="2945" y="7724"/>
                    <a:pt x="3007" y="7574"/>
                    <a:pt x="3120" y="7462"/>
                  </a:cubicBezTo>
                  <a:lnTo>
                    <a:pt x="7462" y="3120"/>
                  </a:lnTo>
                  <a:cubicBezTo>
                    <a:pt x="7574" y="3007"/>
                    <a:pt x="7724" y="2945"/>
                    <a:pt x="7886" y="2945"/>
                  </a:cubicBezTo>
                  <a:cubicBezTo>
                    <a:pt x="8049" y="2945"/>
                    <a:pt x="8198" y="3007"/>
                    <a:pt x="8311" y="3120"/>
                  </a:cubicBezTo>
                  <a:cubicBezTo>
                    <a:pt x="7936" y="2745"/>
                    <a:pt x="7587" y="2471"/>
                    <a:pt x="7587" y="1897"/>
                  </a:cubicBezTo>
                  <a:cubicBezTo>
                    <a:pt x="7587" y="1572"/>
                    <a:pt x="7712" y="1285"/>
                    <a:pt x="7936" y="1048"/>
                  </a:cubicBezTo>
                  <a:cubicBezTo>
                    <a:pt x="8360" y="599"/>
                    <a:pt x="8810" y="0"/>
                    <a:pt x="9484" y="0"/>
                  </a:cubicBezTo>
                  <a:cubicBezTo>
                    <a:pt x="9795" y="0"/>
                    <a:pt x="10107" y="125"/>
                    <a:pt x="10332" y="349"/>
                  </a:cubicBezTo>
                  <a:lnTo>
                    <a:pt x="15423" y="5441"/>
                  </a:lnTo>
                  <a:cubicBezTo>
                    <a:pt x="15648" y="5665"/>
                    <a:pt x="15773" y="5977"/>
                    <a:pt x="15773" y="6289"/>
                  </a:cubicBezTo>
                  <a:cubicBezTo>
                    <a:pt x="15773" y="6963"/>
                    <a:pt x="15174" y="7412"/>
                    <a:pt x="14724" y="7836"/>
                  </a:cubicBezTo>
                  <a:cubicBezTo>
                    <a:pt x="14487" y="8061"/>
                    <a:pt x="14200" y="8186"/>
                    <a:pt x="13876" y="8186"/>
                  </a:cubicBezTo>
                  <a:cubicBezTo>
                    <a:pt x="13302" y="8186"/>
                    <a:pt x="13027" y="7836"/>
                    <a:pt x="12653" y="7462"/>
                  </a:cubicBezTo>
                  <a:cubicBezTo>
                    <a:pt x="12765" y="7574"/>
                    <a:pt x="12828" y="7724"/>
                    <a:pt x="12828" y="7886"/>
                  </a:cubicBezTo>
                  <a:cubicBezTo>
                    <a:pt x="12828" y="8049"/>
                    <a:pt x="12765" y="8198"/>
                    <a:pt x="12653" y="8311"/>
                  </a:cubicBezTo>
                  <a:lnTo>
                    <a:pt x="11081" y="9883"/>
                  </a:lnTo>
                  <a:lnTo>
                    <a:pt x="14275" y="13077"/>
                  </a:lnTo>
                  <a:cubicBezTo>
                    <a:pt x="14612" y="12740"/>
                    <a:pt x="14999" y="12541"/>
                    <a:pt x="15473" y="12541"/>
                  </a:cubicBezTo>
                  <a:cubicBezTo>
                    <a:pt x="15897" y="12541"/>
                    <a:pt x="16309" y="12715"/>
                    <a:pt x="16609" y="13002"/>
                  </a:cubicBezTo>
                  <a:lnTo>
                    <a:pt x="21138" y="17532"/>
                  </a:lnTo>
                  <a:cubicBezTo>
                    <a:pt x="21425" y="17832"/>
                    <a:pt x="21600" y="18243"/>
                    <a:pt x="21600" y="18668"/>
                  </a:cubicBezTo>
                  <a:cubicBezTo>
                    <a:pt x="21600" y="19092"/>
                    <a:pt x="21425" y="19504"/>
                    <a:pt x="21138" y="19791"/>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grpSp>
      <p:sp>
        <p:nvSpPr>
          <p:cNvPr id="24" name="2011 / Join">
            <a:extLst>
              <a:ext uri="{FF2B5EF4-FFF2-40B4-BE49-F238E27FC236}">
                <a16:creationId xmlns:a16="http://schemas.microsoft.com/office/drawing/2014/main" id="{20F2233C-1734-40D1-A230-C74392DB8BC0}"/>
              </a:ext>
            </a:extLst>
          </p:cNvPr>
          <p:cNvSpPr/>
          <p:nvPr/>
        </p:nvSpPr>
        <p:spPr>
          <a:xfrm>
            <a:off x="4692918" y="7403309"/>
            <a:ext cx="13649883" cy="9335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en-US" sz="5400" b="0" dirty="0">
                <a:solidFill>
                  <a:srgbClr val="01A3FE"/>
                </a:solidFill>
              </a:rPr>
              <a:t>随机森林</a:t>
            </a:r>
            <a:endParaRPr lang="en-US" altLang="zh-CN" sz="5400" b="0" dirty="0">
              <a:solidFill>
                <a:srgbClr val="01A3FE"/>
              </a:solidFill>
            </a:endParaRPr>
          </a:p>
        </p:txBody>
      </p:sp>
      <p:sp>
        <p:nvSpPr>
          <p:cNvPr id="25" name="矩形 24">
            <a:extLst>
              <a:ext uri="{FF2B5EF4-FFF2-40B4-BE49-F238E27FC236}">
                <a16:creationId xmlns:a16="http://schemas.microsoft.com/office/drawing/2014/main" id="{D411882A-77E6-4FA0-95C2-51AC5E2F3B49}"/>
              </a:ext>
            </a:extLst>
          </p:cNvPr>
          <p:cNvSpPr/>
          <p:nvPr/>
        </p:nvSpPr>
        <p:spPr>
          <a:xfrm>
            <a:off x="4692918" y="8628941"/>
            <a:ext cx="14197756" cy="4462760"/>
          </a:xfrm>
          <a:prstGeom prst="rect">
            <a:avLst/>
          </a:prstGeom>
        </p:spPr>
        <p:txBody>
          <a:bodyPr wrap="square">
            <a:spAutoFit/>
          </a:bodyPr>
          <a:lstStyle/>
          <a:p>
            <a:pPr marL="457200" indent="-457200" algn="l">
              <a:buFont typeface="Arial" panose="020B0604020202020204" pitchFamily="34" charset="0"/>
              <a:buChar char="•"/>
            </a:pPr>
            <a:r>
              <a:rPr lang="zh-CN" altLang="en-US" sz="4800" dirty="0"/>
              <a:t>将数据按照</a:t>
            </a:r>
            <a:r>
              <a:rPr lang="en-US" altLang="zh-CN" sz="4800" dirty="0"/>
              <a:t>60%</a:t>
            </a:r>
            <a:r>
              <a:rPr lang="zh-CN" altLang="en-US" sz="4800" dirty="0"/>
              <a:t>，</a:t>
            </a:r>
            <a:r>
              <a:rPr lang="en-US" altLang="zh-CN" sz="4800" dirty="0"/>
              <a:t>20%</a:t>
            </a:r>
            <a:r>
              <a:rPr lang="zh-CN" altLang="en-US" sz="4800" dirty="0"/>
              <a:t>，</a:t>
            </a:r>
            <a:r>
              <a:rPr lang="en-US" altLang="zh-CN" sz="4800" dirty="0"/>
              <a:t>20%</a:t>
            </a:r>
            <a:r>
              <a:rPr lang="zh-CN" altLang="en-US" sz="4800" dirty="0"/>
              <a:t>比例划分为训练集、验证集、测试集</a:t>
            </a:r>
            <a:endParaRPr lang="en-US" altLang="zh-CN" sz="4800" dirty="0"/>
          </a:p>
          <a:p>
            <a:pPr marL="457200" indent="-457200" algn="l">
              <a:buFont typeface="Arial" panose="020B0604020202020204" pitchFamily="34" charset="0"/>
              <a:buChar char="•"/>
            </a:pPr>
            <a:endParaRPr lang="en-US" altLang="zh-CN" sz="4800" dirty="0"/>
          </a:p>
          <a:p>
            <a:pPr marL="457200" indent="-457200" algn="l">
              <a:buFont typeface="Arial" panose="020B0604020202020204" pitchFamily="34" charset="0"/>
              <a:buChar char="•"/>
            </a:pPr>
            <a:r>
              <a:rPr lang="zh-CN" altLang="en-US" sz="4800" dirty="0"/>
              <a:t>评价指标：</a:t>
            </a:r>
            <a:r>
              <a:rPr lang="en-US" altLang="zh-CN" sz="4800" dirty="0"/>
              <a:t>AUC</a:t>
            </a:r>
          </a:p>
          <a:p>
            <a:pPr lvl="4" indent="0" algn="l"/>
            <a:r>
              <a:rPr lang="en-US" altLang="zh-CN" sz="4800" dirty="0"/>
              <a:t>	</a:t>
            </a:r>
            <a:r>
              <a:rPr lang="en-US" altLang="zh-CN" sz="4400" dirty="0"/>
              <a:t>-36</a:t>
            </a:r>
            <a:r>
              <a:rPr lang="zh-CN" altLang="en-US" sz="4400" dirty="0"/>
              <a:t>氪：</a:t>
            </a:r>
            <a:r>
              <a:rPr lang="en-US" altLang="zh-CN" sz="4400" dirty="0"/>
              <a:t>0.94</a:t>
            </a:r>
          </a:p>
          <a:p>
            <a:pPr lvl="4" indent="0" algn="l"/>
            <a:r>
              <a:rPr lang="en-US" altLang="zh-CN" sz="4400" dirty="0"/>
              <a:t>	-</a:t>
            </a:r>
            <a:r>
              <a:rPr lang="zh-CN" altLang="en-US" sz="4400" dirty="0"/>
              <a:t>京师心理大学堂：</a:t>
            </a:r>
            <a:r>
              <a:rPr lang="en-US" altLang="zh-CN" sz="4400" dirty="0"/>
              <a:t>0.97</a:t>
            </a:r>
          </a:p>
        </p:txBody>
      </p:sp>
    </p:spTree>
    <p:extLst>
      <p:ext uri="{BB962C8B-B14F-4D97-AF65-F5344CB8AC3E}">
        <p14:creationId xmlns:p14="http://schemas.microsoft.com/office/powerpoint/2010/main" val="1363940998"/>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16"/>
                                        </p:tgtEl>
                                        <p:attrNameLst>
                                          <p:attrName>style.visibility</p:attrName>
                                        </p:attrNameLst>
                                      </p:cBhvr>
                                      <p:to>
                                        <p:strVal val="visible"/>
                                      </p:to>
                                    </p:set>
                                    <p:animEffect transition="in" filter="dissolve">
                                      <p:cBhvr>
                                        <p:cTn id="7" dur="500"/>
                                        <p:tgtEl>
                                          <p:spTgt spid="216"/>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229"/>
                                        </p:tgtEl>
                                        <p:attrNameLst>
                                          <p:attrName>style.visibility</p:attrName>
                                        </p:attrNameLst>
                                      </p:cBhvr>
                                      <p:to>
                                        <p:strVal val="visible"/>
                                      </p:to>
                                    </p:set>
                                    <p:animEffect transition="in" filter="dissolve">
                                      <p:cBhvr>
                                        <p:cTn id="11" dur="500"/>
                                        <p:tgtEl>
                                          <p:spTgt spid="229"/>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21"/>
                                        </p:tgtEl>
                                        <p:attrNameLst>
                                          <p:attrName>style.visibility</p:attrName>
                                        </p:attrNameLst>
                                      </p:cBhvr>
                                      <p:to>
                                        <p:strVal val="visible"/>
                                      </p:to>
                                    </p:set>
                                    <p:animEffect transition="in" filter="dissolv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advAuto="0"/>
      <p:bldP spid="229" grpId="0" advAuto="0"/>
      <p:bldP spid="21" grpId="0"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lide Number"/>
          <p:cNvSpPr txBox="1">
            <a:spLocks noGrp="1"/>
          </p:cNvSpPr>
          <p:nvPr>
            <p:ph type="sldNum" sz="quarter" idx="4294967295"/>
          </p:nvPr>
        </p:nvSpPr>
        <p:spPr>
          <a:xfrm>
            <a:off x="21601179" y="12490328"/>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dirty="0"/>
          </a:p>
        </p:txBody>
      </p:sp>
      <p:sp>
        <p:nvSpPr>
          <p:cNvPr id="216" name="Company Timeline With Imag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solidFill>
                  <a:srgbClr val="01A3FE"/>
                </a:solidFill>
              </a:rPr>
              <a:t>用户影响力因素分析</a:t>
            </a:r>
            <a:endParaRPr dirty="0">
              <a:solidFill>
                <a:srgbClr val="01A3FE"/>
              </a:solidFill>
            </a:endParaRPr>
          </a:p>
        </p:txBody>
      </p:sp>
      <p:sp>
        <p:nvSpPr>
          <p:cNvPr id="14" name="文本框 13">
            <a:extLst>
              <a:ext uri="{FF2B5EF4-FFF2-40B4-BE49-F238E27FC236}">
                <a16:creationId xmlns:a16="http://schemas.microsoft.com/office/drawing/2014/main" id="{CDA5E696-8723-4464-A5D2-49ED88F5D441}"/>
              </a:ext>
            </a:extLst>
          </p:cNvPr>
          <p:cNvSpPr txBox="1"/>
          <p:nvPr/>
        </p:nvSpPr>
        <p:spPr>
          <a:xfrm>
            <a:off x="4387202" y="3379497"/>
            <a:ext cx="5155658" cy="707886"/>
          </a:xfrm>
          <a:prstGeom prst="rect">
            <a:avLst/>
          </a:prstGeom>
          <a:noFill/>
        </p:spPr>
        <p:txBody>
          <a:bodyPr wrap="square" rtlCol="0">
            <a:spAutoFit/>
          </a:bodyPr>
          <a:lstStyle/>
          <a:p>
            <a:r>
              <a:rPr lang="en-US" altLang="zh-CN" sz="4000" dirty="0"/>
              <a:t>36</a:t>
            </a:r>
            <a:r>
              <a:rPr lang="zh-CN" altLang="en-US" sz="4000" dirty="0"/>
              <a:t>氪</a:t>
            </a:r>
          </a:p>
        </p:txBody>
      </p:sp>
      <p:sp>
        <p:nvSpPr>
          <p:cNvPr id="15" name="文本框 14">
            <a:extLst>
              <a:ext uri="{FF2B5EF4-FFF2-40B4-BE49-F238E27FC236}">
                <a16:creationId xmlns:a16="http://schemas.microsoft.com/office/drawing/2014/main" id="{B3C76795-AD4D-45A6-8754-2E1F856102D6}"/>
              </a:ext>
            </a:extLst>
          </p:cNvPr>
          <p:cNvSpPr txBox="1"/>
          <p:nvPr/>
        </p:nvSpPr>
        <p:spPr>
          <a:xfrm>
            <a:off x="13842251" y="3379497"/>
            <a:ext cx="7354110" cy="707886"/>
          </a:xfrm>
          <a:prstGeom prst="rect">
            <a:avLst/>
          </a:prstGeom>
          <a:noFill/>
        </p:spPr>
        <p:txBody>
          <a:bodyPr wrap="square" rtlCol="0">
            <a:spAutoFit/>
          </a:bodyPr>
          <a:lstStyle/>
          <a:p>
            <a:r>
              <a:rPr lang="zh-CN" altLang="en-US" sz="4000" dirty="0"/>
              <a:t>京师心理大学堂</a:t>
            </a:r>
          </a:p>
        </p:txBody>
      </p:sp>
      <p:pic>
        <p:nvPicPr>
          <p:cNvPr id="4" name="图片 3">
            <a:extLst>
              <a:ext uri="{FF2B5EF4-FFF2-40B4-BE49-F238E27FC236}">
                <a16:creationId xmlns:a16="http://schemas.microsoft.com/office/drawing/2014/main" id="{559267CF-B00F-4096-87E0-A35F510AF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8463" y="4620664"/>
            <a:ext cx="10605854" cy="5714174"/>
          </a:xfrm>
          <a:prstGeom prst="rect">
            <a:avLst/>
          </a:prstGeom>
        </p:spPr>
      </p:pic>
      <p:pic>
        <p:nvPicPr>
          <p:cNvPr id="6" name="图片 5">
            <a:extLst>
              <a:ext uri="{FF2B5EF4-FFF2-40B4-BE49-F238E27FC236}">
                <a16:creationId xmlns:a16="http://schemas.microsoft.com/office/drawing/2014/main" id="{C7BAE008-0F7F-461E-A1AF-0EE30D5824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024" y="4620664"/>
            <a:ext cx="10605854" cy="5761204"/>
          </a:xfrm>
          <a:prstGeom prst="rect">
            <a:avLst/>
          </a:prstGeom>
        </p:spPr>
      </p:pic>
      <p:sp>
        <p:nvSpPr>
          <p:cNvPr id="20" name="矩形 19">
            <a:extLst>
              <a:ext uri="{FF2B5EF4-FFF2-40B4-BE49-F238E27FC236}">
                <a16:creationId xmlns:a16="http://schemas.microsoft.com/office/drawing/2014/main" id="{0E88DC0F-A1F8-4A0E-BBC7-CCA8FFAE7556}"/>
              </a:ext>
            </a:extLst>
          </p:cNvPr>
          <p:cNvSpPr/>
          <p:nvPr/>
        </p:nvSpPr>
        <p:spPr>
          <a:xfrm>
            <a:off x="2667582" y="2551011"/>
            <a:ext cx="4352474" cy="707886"/>
          </a:xfrm>
          <a:prstGeom prst="rect">
            <a:avLst/>
          </a:prstGeom>
        </p:spPr>
        <p:txBody>
          <a:bodyPr wrap="none">
            <a:spAutoFit/>
          </a:bodyPr>
          <a:lstStyle/>
          <a:p>
            <a:pPr marL="571500" indent="-571500" algn="l">
              <a:buFont typeface="Arial" panose="020B0604020202020204" pitchFamily="34" charset="0"/>
              <a:buChar char="•"/>
            </a:pPr>
            <a:r>
              <a:rPr lang="zh-CN" altLang="en-US" sz="4000" dirty="0">
                <a:solidFill>
                  <a:srgbClr val="1DAFED"/>
                </a:solidFill>
              </a:rPr>
              <a:t>前十个重要因素</a:t>
            </a:r>
            <a:endParaRPr lang="en-US" altLang="zh-CN" sz="4000" dirty="0">
              <a:solidFill>
                <a:srgbClr val="1DAFED"/>
              </a:solidFill>
            </a:endParaRPr>
          </a:p>
        </p:txBody>
      </p:sp>
      <p:sp>
        <p:nvSpPr>
          <p:cNvPr id="2" name="标注: 上箭头 1">
            <a:extLst>
              <a:ext uri="{FF2B5EF4-FFF2-40B4-BE49-F238E27FC236}">
                <a16:creationId xmlns:a16="http://schemas.microsoft.com/office/drawing/2014/main" id="{0B01F0E1-9710-4A78-8C46-E661E1DE7C0D}"/>
              </a:ext>
            </a:extLst>
          </p:cNvPr>
          <p:cNvSpPr/>
          <p:nvPr/>
        </p:nvSpPr>
        <p:spPr>
          <a:xfrm>
            <a:off x="4387202" y="11368348"/>
            <a:ext cx="3827860" cy="942975"/>
          </a:xfrm>
          <a:prstGeom prst="upArrowCallou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zh-CN" alt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Helvetica"/>
              </a:rPr>
              <a:t>被收藏数</a:t>
            </a:r>
          </a:p>
        </p:txBody>
      </p:sp>
      <p:sp>
        <p:nvSpPr>
          <p:cNvPr id="10" name="标注: 上箭头 9">
            <a:extLst>
              <a:ext uri="{FF2B5EF4-FFF2-40B4-BE49-F238E27FC236}">
                <a16:creationId xmlns:a16="http://schemas.microsoft.com/office/drawing/2014/main" id="{75586F72-95DC-433E-8F49-1C5EB01BE2A9}"/>
              </a:ext>
            </a:extLst>
          </p:cNvPr>
          <p:cNvSpPr/>
          <p:nvPr/>
        </p:nvSpPr>
        <p:spPr>
          <a:xfrm>
            <a:off x="15605376" y="11368347"/>
            <a:ext cx="3827860" cy="942975"/>
          </a:xfrm>
          <a:prstGeom prst="upArrowCallou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zh-CN" altLang="en-US" sz="4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Helvetica"/>
              </a:rPr>
              <a:t>关注问题数</a:t>
            </a:r>
          </a:p>
        </p:txBody>
      </p:sp>
    </p:spTree>
    <p:extLst>
      <p:ext uri="{BB962C8B-B14F-4D97-AF65-F5344CB8AC3E}">
        <p14:creationId xmlns:p14="http://schemas.microsoft.com/office/powerpoint/2010/main" val="2558091176"/>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16"/>
                                        </p:tgtEl>
                                        <p:attrNameLst>
                                          <p:attrName>style.visibility</p:attrName>
                                        </p:attrNameLst>
                                      </p:cBhvr>
                                      <p:to>
                                        <p:strVal val="visible"/>
                                      </p:to>
                                    </p:set>
                                    <p:animEffect transition="in" filter="dissolve">
                                      <p:cBhvr>
                                        <p:cTn id="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lide Number"/>
          <p:cNvSpPr txBox="1">
            <a:spLocks noGrp="1"/>
          </p:cNvSpPr>
          <p:nvPr>
            <p:ph type="sldNum" sz="quarter" idx="4294967295"/>
          </p:nvPr>
        </p:nvSpPr>
        <p:spPr>
          <a:xfrm>
            <a:off x="21601179" y="12490328"/>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175" name="数据简介"/>
          <p:cNvSpPr/>
          <p:nvPr/>
        </p:nvSpPr>
        <p:spPr>
          <a:xfrm>
            <a:off x="15125386" y="2364559"/>
            <a:ext cx="70137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a:solidFill>
                  <a:srgbClr val="1DAFED"/>
                </a:solidFill>
              </a:defRPr>
            </a:lvl1pPr>
          </a:lstStyle>
          <a:p>
            <a:r>
              <a:rPr lang="zh-CN" altLang="en-US" dirty="0"/>
              <a:t>边预测</a:t>
            </a:r>
            <a:endParaRPr dirty="0"/>
          </a:p>
        </p:txBody>
      </p:sp>
      <p:sp>
        <p:nvSpPr>
          <p:cNvPr id="176" name="数据来源"/>
          <p:cNvSpPr/>
          <p:nvPr/>
        </p:nvSpPr>
        <p:spPr>
          <a:xfrm>
            <a:off x="17084969" y="5173027"/>
            <a:ext cx="5397501" cy="912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4800" dirty="0"/>
              <a:t>思路</a:t>
            </a:r>
            <a:endParaRPr sz="4800" dirty="0"/>
          </a:p>
        </p:txBody>
      </p:sp>
      <p:pic>
        <p:nvPicPr>
          <p:cNvPr id="177" name="Image" descr="Image"/>
          <p:cNvPicPr>
            <a:picLocks noChangeAspect="1"/>
          </p:cNvPicPr>
          <p:nvPr/>
        </p:nvPicPr>
        <p:blipFill>
          <a:blip r:embed="rId2"/>
          <a:stretch>
            <a:fillRect/>
          </a:stretch>
        </p:blipFill>
        <p:spPr>
          <a:xfrm>
            <a:off x="-107637" y="-36823"/>
            <a:ext cx="13789589" cy="13789589"/>
          </a:xfrm>
          <a:prstGeom prst="rect">
            <a:avLst/>
          </a:prstGeom>
          <a:ln w="12700">
            <a:miter lim="400000"/>
          </a:ln>
        </p:spPr>
      </p:pic>
      <p:grpSp>
        <p:nvGrpSpPr>
          <p:cNvPr id="180" name="Group"/>
          <p:cNvGrpSpPr/>
          <p:nvPr/>
        </p:nvGrpSpPr>
        <p:grpSpPr>
          <a:xfrm>
            <a:off x="15167004" y="4965003"/>
            <a:ext cx="1270001" cy="1270001"/>
            <a:chOff x="0" y="0"/>
            <a:chExt cx="1270000" cy="1270000"/>
          </a:xfrm>
        </p:grpSpPr>
        <p:sp>
          <p:nvSpPr>
            <p:cNvPr id="178"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sp>
          <p:nvSpPr>
            <p:cNvPr id="179" name="1"/>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000"/>
                <a:t>1</a:t>
              </a:r>
            </a:p>
          </p:txBody>
        </p:sp>
      </p:grpSp>
      <p:grpSp>
        <p:nvGrpSpPr>
          <p:cNvPr id="2" name="组合 1">
            <a:extLst>
              <a:ext uri="{FF2B5EF4-FFF2-40B4-BE49-F238E27FC236}">
                <a16:creationId xmlns:a16="http://schemas.microsoft.com/office/drawing/2014/main" id="{B7B719D8-73B8-4535-9188-3D118C36C411}"/>
              </a:ext>
            </a:extLst>
          </p:cNvPr>
          <p:cNvGrpSpPr/>
          <p:nvPr/>
        </p:nvGrpSpPr>
        <p:grpSpPr>
          <a:xfrm>
            <a:off x="15167004" y="6873896"/>
            <a:ext cx="7315466" cy="1270001"/>
            <a:chOff x="15167004" y="6873896"/>
            <a:chExt cx="7315466" cy="1270001"/>
          </a:xfrm>
        </p:grpSpPr>
        <p:grpSp>
          <p:nvGrpSpPr>
            <p:cNvPr id="183" name="Group"/>
            <p:cNvGrpSpPr/>
            <p:nvPr/>
          </p:nvGrpSpPr>
          <p:grpSpPr>
            <a:xfrm>
              <a:off x="15167004" y="6873896"/>
              <a:ext cx="1270001" cy="1270001"/>
              <a:chOff x="0" y="0"/>
              <a:chExt cx="1270000" cy="1270000"/>
            </a:xfrm>
          </p:grpSpPr>
          <p:sp>
            <p:nvSpPr>
              <p:cNvPr id="181"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sp>
            <p:nvSpPr>
              <p:cNvPr id="182" name="2"/>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000"/>
                  <a:t>2</a:t>
                </a:r>
              </a:p>
            </p:txBody>
          </p:sp>
        </p:grpSp>
        <p:sp>
          <p:nvSpPr>
            <p:cNvPr id="184" name="描述性分析"/>
            <p:cNvSpPr/>
            <p:nvPr/>
          </p:nvSpPr>
          <p:spPr>
            <a:xfrm>
              <a:off x="17084969" y="7064079"/>
              <a:ext cx="5397501" cy="912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4800" dirty="0"/>
                <a:t>评价指标</a:t>
              </a:r>
              <a:endParaRPr sz="4800" dirty="0"/>
            </a:p>
          </p:txBody>
        </p:sp>
      </p:grpSp>
      <p:grpSp>
        <p:nvGrpSpPr>
          <p:cNvPr id="15" name="组合 14">
            <a:extLst>
              <a:ext uri="{FF2B5EF4-FFF2-40B4-BE49-F238E27FC236}">
                <a16:creationId xmlns:a16="http://schemas.microsoft.com/office/drawing/2014/main" id="{230A8E4D-AB29-49C3-B2E2-3D45FE60195E}"/>
              </a:ext>
            </a:extLst>
          </p:cNvPr>
          <p:cNvGrpSpPr/>
          <p:nvPr/>
        </p:nvGrpSpPr>
        <p:grpSpPr>
          <a:xfrm>
            <a:off x="15167004" y="8589213"/>
            <a:ext cx="7315466" cy="1270001"/>
            <a:chOff x="15167004" y="6873896"/>
            <a:chExt cx="7315466" cy="1270001"/>
          </a:xfrm>
        </p:grpSpPr>
        <p:grpSp>
          <p:nvGrpSpPr>
            <p:cNvPr id="16" name="Group">
              <a:extLst>
                <a:ext uri="{FF2B5EF4-FFF2-40B4-BE49-F238E27FC236}">
                  <a16:creationId xmlns:a16="http://schemas.microsoft.com/office/drawing/2014/main" id="{486B08D2-0F0E-4A66-BBCF-4336FF5F1D11}"/>
                </a:ext>
              </a:extLst>
            </p:cNvPr>
            <p:cNvGrpSpPr/>
            <p:nvPr/>
          </p:nvGrpSpPr>
          <p:grpSpPr>
            <a:xfrm>
              <a:off x="15167004" y="6873896"/>
              <a:ext cx="1270001" cy="1270001"/>
              <a:chOff x="0" y="0"/>
              <a:chExt cx="1270000" cy="1270000"/>
            </a:xfrm>
          </p:grpSpPr>
          <p:sp>
            <p:nvSpPr>
              <p:cNvPr id="18" name="Circle">
                <a:extLst>
                  <a:ext uri="{FF2B5EF4-FFF2-40B4-BE49-F238E27FC236}">
                    <a16:creationId xmlns:a16="http://schemas.microsoft.com/office/drawing/2014/main" id="{ABBE4A68-A609-4443-B172-6AC744174875}"/>
                  </a:ext>
                </a:extLst>
              </p:cNvPr>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dirty="0"/>
              </a:p>
            </p:txBody>
          </p:sp>
          <p:sp>
            <p:nvSpPr>
              <p:cNvPr id="19" name="2">
                <a:extLst>
                  <a:ext uri="{FF2B5EF4-FFF2-40B4-BE49-F238E27FC236}">
                    <a16:creationId xmlns:a16="http://schemas.microsoft.com/office/drawing/2014/main" id="{8F177C7E-0C81-423C-8554-2288028E7AC7}"/>
                  </a:ext>
                </a:extLst>
              </p:cNvPr>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000" dirty="0"/>
                  <a:t>3</a:t>
                </a:r>
                <a:endParaRPr sz="4000" dirty="0"/>
              </a:p>
            </p:txBody>
          </p:sp>
        </p:grpSp>
        <p:sp>
          <p:nvSpPr>
            <p:cNvPr id="17" name="描述性分析">
              <a:extLst>
                <a:ext uri="{FF2B5EF4-FFF2-40B4-BE49-F238E27FC236}">
                  <a16:creationId xmlns:a16="http://schemas.microsoft.com/office/drawing/2014/main" id="{498A4824-41AF-4EA4-A5F3-65C55AC84484}"/>
                </a:ext>
              </a:extLst>
            </p:cNvPr>
            <p:cNvSpPr/>
            <p:nvPr/>
          </p:nvSpPr>
          <p:spPr>
            <a:xfrm>
              <a:off x="17084969" y="7064079"/>
              <a:ext cx="5397501" cy="912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4800" dirty="0"/>
                <a:t>结果</a:t>
              </a:r>
              <a:endParaRPr sz="4800" dirty="0"/>
            </a:p>
          </p:txBody>
        </p:sp>
      </p:grpSp>
    </p:spTree>
    <p:extLst>
      <p:ext uri="{BB962C8B-B14F-4D97-AF65-F5344CB8AC3E}">
        <p14:creationId xmlns:p14="http://schemas.microsoft.com/office/powerpoint/2010/main" val="464663405"/>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75"/>
                                        </p:tgtEl>
                                        <p:attrNameLst>
                                          <p:attrName>style.visibility</p:attrName>
                                        </p:attrNameLst>
                                      </p:cBhvr>
                                      <p:to>
                                        <p:strVal val="visible"/>
                                      </p:to>
                                    </p:set>
                                    <p:animEffect transition="in" filter="dissolve">
                                      <p:cBhvr>
                                        <p:cTn id="7" dur="500"/>
                                        <p:tgtEl>
                                          <p:spTgt spid="175"/>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177"/>
                                        </p:tgtEl>
                                        <p:attrNameLst>
                                          <p:attrName>style.visibility</p:attrName>
                                        </p:attrNameLst>
                                      </p:cBhvr>
                                      <p:to>
                                        <p:strVal val="visible"/>
                                      </p:to>
                                    </p:set>
                                    <p:animEffect transition="in" filter="wipe(right)">
                                      <p:cBhvr>
                                        <p:cTn id="11" dur="500"/>
                                        <p:tgtEl>
                                          <p:spTgt spid="177"/>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76"/>
                                        </p:tgtEl>
                                        <p:attrNameLst>
                                          <p:attrName>style.visibility</p:attrName>
                                        </p:attrNameLst>
                                      </p:cBhvr>
                                      <p:to>
                                        <p:strVal val="visible"/>
                                      </p:to>
                                    </p:set>
                                    <p:animEffect transition="in" filter="dissolve">
                                      <p:cBhvr>
                                        <p:cTn id="15" dur="500"/>
                                        <p:tgtEl>
                                          <p:spTgt spid="176"/>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80"/>
                                        </p:tgtEl>
                                        <p:attrNameLst>
                                          <p:attrName>style.visibility</p:attrName>
                                        </p:attrNameLst>
                                      </p:cBhvr>
                                      <p:to>
                                        <p:strVal val="visible"/>
                                      </p:to>
                                    </p:set>
                                    <p:animEffect transition="in" filter="dissolve">
                                      <p:cBhvr>
                                        <p:cTn id="19"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p:bldP spid="176" grpId="0" animBg="1" advAuto="0"/>
      <p:bldP spid="177" grpId="0" animBg="1" advAuto="0"/>
      <p:bldP spid="180"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ircle">
            <a:extLst>
              <a:ext uri="{FF2B5EF4-FFF2-40B4-BE49-F238E27FC236}">
                <a16:creationId xmlns:a16="http://schemas.microsoft.com/office/drawing/2014/main" id="{F413C0B7-145D-411C-AB9D-D8865E228D9E}"/>
              </a:ext>
            </a:extLst>
          </p:cNvPr>
          <p:cNvSpPr/>
          <p:nvPr/>
        </p:nvSpPr>
        <p:spPr>
          <a:xfrm>
            <a:off x="1800134" y="8842139"/>
            <a:ext cx="1217855" cy="1217855"/>
          </a:xfrm>
          <a:prstGeom prst="ellipse">
            <a:avLst/>
          </a:prstGeom>
          <a:solidFill>
            <a:srgbClr val="1DAFED"/>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sp>
        <p:nvSpPr>
          <p:cNvPr id="215" name="Slide Number"/>
          <p:cNvSpPr txBox="1">
            <a:spLocks noGrp="1"/>
          </p:cNvSpPr>
          <p:nvPr>
            <p:ph type="sldNum" sz="quarter" idx="4294967295"/>
          </p:nvPr>
        </p:nvSpPr>
        <p:spPr>
          <a:xfrm>
            <a:off x="21601179" y="12490328"/>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dirty="0"/>
          </a:p>
        </p:txBody>
      </p:sp>
      <p:sp>
        <p:nvSpPr>
          <p:cNvPr id="216" name="Company Timeline With Imag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solidFill>
                  <a:srgbClr val="01A3FE"/>
                </a:solidFill>
              </a:rPr>
              <a:t>边预测</a:t>
            </a:r>
            <a:endParaRPr dirty="0">
              <a:solidFill>
                <a:srgbClr val="01A3FE"/>
              </a:solidFill>
            </a:endParaRPr>
          </a:p>
        </p:txBody>
      </p:sp>
      <p:sp>
        <p:nvSpPr>
          <p:cNvPr id="223" name="2010 / Start"/>
          <p:cNvSpPr/>
          <p:nvPr/>
        </p:nvSpPr>
        <p:spPr>
          <a:xfrm>
            <a:off x="4077007" y="3960197"/>
            <a:ext cx="8062661" cy="14568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en-US" sz="4400" b="0" dirty="0">
                <a:solidFill>
                  <a:srgbClr val="01A3FE"/>
                </a:solidFill>
              </a:rPr>
              <a:t>相似度评价</a:t>
            </a:r>
            <a:r>
              <a:rPr lang="en-US" altLang="zh-CN" sz="4400" b="0" dirty="0">
                <a:solidFill>
                  <a:srgbClr val="01A3FE"/>
                </a:solidFill>
              </a:rPr>
              <a:t>——Jaccard</a:t>
            </a:r>
            <a:r>
              <a:rPr lang="zh-CN" altLang="en-US" sz="4400" b="0" dirty="0">
                <a:solidFill>
                  <a:srgbClr val="01A3FE"/>
                </a:solidFill>
              </a:rPr>
              <a:t>指标</a:t>
            </a:r>
            <a:endParaRPr lang="en-US" altLang="zh-CN" sz="4400" b="0" dirty="0">
              <a:solidFill>
                <a:srgbClr val="01A3FE"/>
              </a:solidFill>
            </a:endParaRPr>
          </a:p>
          <a:p>
            <a:r>
              <a:rPr lang="zh-CN" altLang="en-US" sz="4400" b="0" dirty="0">
                <a:solidFill>
                  <a:srgbClr val="01A3FE"/>
                </a:solidFill>
              </a:rPr>
              <a:t>为每条边打分</a:t>
            </a:r>
            <a:endParaRPr sz="4400" b="0" dirty="0">
              <a:solidFill>
                <a:srgbClr val="01A3FE"/>
              </a:solidFill>
            </a:endParaRPr>
          </a:p>
        </p:txBody>
      </p:sp>
      <p:sp>
        <p:nvSpPr>
          <p:cNvPr id="225" name="Rectangle"/>
          <p:cNvSpPr/>
          <p:nvPr/>
        </p:nvSpPr>
        <p:spPr>
          <a:xfrm>
            <a:off x="4114077" y="3765356"/>
            <a:ext cx="1636210" cy="104513"/>
          </a:xfrm>
          <a:prstGeom prst="rect">
            <a:avLst/>
          </a:prstGeom>
          <a:solidFill>
            <a:srgbClr val="1DAFED"/>
          </a:solidFill>
          <a:ln w="12700">
            <a:miter lim="400000"/>
          </a:ln>
        </p:spPr>
        <p:txBody>
          <a:bodyPr lIns="50800" tIns="50800" rIns="50800" bIns="50800" anchor="ctr"/>
          <a:lstStyle/>
          <a:p>
            <a:pPr defTabSz="457200">
              <a:defRPr sz="3000">
                <a:solidFill>
                  <a:srgbClr val="FFFFFF"/>
                </a:solidFill>
                <a:effectLst>
                  <a:outerShdw blurRad="38100" dist="12700" dir="5400000" rotWithShape="0">
                    <a:srgbClr val="000000">
                      <a:alpha val="50000"/>
                    </a:srgbClr>
                  </a:outerShdw>
                </a:effectLst>
              </a:defRPr>
            </a:pPr>
            <a:endParaRPr sz="4000">
              <a:solidFill>
                <a:srgbClr val="01A3FE"/>
              </a:solidFill>
            </a:endParaRPr>
          </a:p>
        </p:txBody>
      </p:sp>
      <p:grpSp>
        <p:nvGrpSpPr>
          <p:cNvPr id="229" name="Group"/>
          <p:cNvGrpSpPr/>
          <p:nvPr/>
        </p:nvGrpSpPr>
        <p:grpSpPr>
          <a:xfrm>
            <a:off x="1800134" y="6266293"/>
            <a:ext cx="1217854" cy="1217854"/>
            <a:chOff x="0" y="0"/>
            <a:chExt cx="1217852" cy="1217852"/>
          </a:xfrm>
        </p:grpSpPr>
        <p:sp>
          <p:nvSpPr>
            <p:cNvPr id="227" name="Circle"/>
            <p:cNvSpPr/>
            <p:nvPr/>
          </p:nvSpPr>
          <p:spPr>
            <a:xfrm>
              <a:off x="0" y="0"/>
              <a:ext cx="1217853" cy="1217853"/>
            </a:xfrm>
            <a:prstGeom prst="ellipse">
              <a:avLst/>
            </a:prstGeom>
            <a:solidFill>
              <a:srgbClr val="1DAFED"/>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sp>
          <p:nvSpPr>
            <p:cNvPr id="228" name="Shape"/>
            <p:cNvSpPr/>
            <p:nvPr/>
          </p:nvSpPr>
          <p:spPr>
            <a:xfrm>
              <a:off x="375125" y="378014"/>
              <a:ext cx="453752" cy="453753"/>
            </a:xfrm>
            <a:custGeom>
              <a:avLst/>
              <a:gdLst/>
              <a:ahLst/>
              <a:cxnLst>
                <a:cxn ang="0">
                  <a:pos x="wd2" y="hd2"/>
                </a:cxn>
                <a:cxn ang="5400000">
                  <a:pos x="wd2" y="hd2"/>
                </a:cxn>
                <a:cxn ang="10800000">
                  <a:pos x="wd2" y="hd2"/>
                </a:cxn>
                <a:cxn ang="16200000">
                  <a:pos x="wd2" y="hd2"/>
                </a:cxn>
              </a:cxnLst>
              <a:rect l="0" t="0" r="r" b="b"/>
              <a:pathLst>
                <a:path w="21600" h="21600" extrusionOk="0">
                  <a:moveTo>
                    <a:pt x="21138" y="19791"/>
                  </a:moveTo>
                  <a:lnTo>
                    <a:pt x="19803" y="21138"/>
                  </a:lnTo>
                  <a:cubicBezTo>
                    <a:pt x="19504" y="21425"/>
                    <a:pt x="19092" y="21600"/>
                    <a:pt x="18668" y="21600"/>
                  </a:cubicBezTo>
                  <a:cubicBezTo>
                    <a:pt x="18243" y="21600"/>
                    <a:pt x="17832" y="21425"/>
                    <a:pt x="17545" y="21138"/>
                  </a:cubicBezTo>
                  <a:lnTo>
                    <a:pt x="13015" y="16596"/>
                  </a:lnTo>
                  <a:cubicBezTo>
                    <a:pt x="12715" y="16309"/>
                    <a:pt x="12541" y="15897"/>
                    <a:pt x="12541" y="15473"/>
                  </a:cubicBezTo>
                  <a:cubicBezTo>
                    <a:pt x="12541" y="14999"/>
                    <a:pt x="12740" y="14612"/>
                    <a:pt x="13077" y="14275"/>
                  </a:cubicBezTo>
                  <a:lnTo>
                    <a:pt x="9883" y="11081"/>
                  </a:lnTo>
                  <a:lnTo>
                    <a:pt x="8311" y="12653"/>
                  </a:lnTo>
                  <a:cubicBezTo>
                    <a:pt x="8198" y="12765"/>
                    <a:pt x="8049" y="12828"/>
                    <a:pt x="7886" y="12828"/>
                  </a:cubicBezTo>
                  <a:cubicBezTo>
                    <a:pt x="7724" y="12828"/>
                    <a:pt x="7574" y="12765"/>
                    <a:pt x="7462" y="12653"/>
                  </a:cubicBezTo>
                  <a:cubicBezTo>
                    <a:pt x="7836" y="13027"/>
                    <a:pt x="8186" y="13302"/>
                    <a:pt x="8186" y="13876"/>
                  </a:cubicBezTo>
                  <a:cubicBezTo>
                    <a:pt x="8186" y="14200"/>
                    <a:pt x="8061" y="14487"/>
                    <a:pt x="7836" y="14724"/>
                  </a:cubicBezTo>
                  <a:cubicBezTo>
                    <a:pt x="7412" y="15174"/>
                    <a:pt x="6963" y="15773"/>
                    <a:pt x="6289" y="15773"/>
                  </a:cubicBezTo>
                  <a:cubicBezTo>
                    <a:pt x="5977" y="15773"/>
                    <a:pt x="5665" y="15648"/>
                    <a:pt x="5441" y="15423"/>
                  </a:cubicBezTo>
                  <a:lnTo>
                    <a:pt x="349" y="10332"/>
                  </a:lnTo>
                  <a:cubicBezTo>
                    <a:pt x="125" y="10107"/>
                    <a:pt x="0" y="9795"/>
                    <a:pt x="0" y="9484"/>
                  </a:cubicBezTo>
                  <a:cubicBezTo>
                    <a:pt x="0" y="8810"/>
                    <a:pt x="599" y="8360"/>
                    <a:pt x="1048" y="7936"/>
                  </a:cubicBezTo>
                  <a:cubicBezTo>
                    <a:pt x="1285" y="7712"/>
                    <a:pt x="1572" y="7587"/>
                    <a:pt x="1897" y="7587"/>
                  </a:cubicBezTo>
                  <a:cubicBezTo>
                    <a:pt x="2471" y="7587"/>
                    <a:pt x="2745" y="7936"/>
                    <a:pt x="3120" y="8311"/>
                  </a:cubicBezTo>
                  <a:cubicBezTo>
                    <a:pt x="3007" y="8198"/>
                    <a:pt x="2945" y="8049"/>
                    <a:pt x="2945" y="7886"/>
                  </a:cubicBezTo>
                  <a:cubicBezTo>
                    <a:pt x="2945" y="7724"/>
                    <a:pt x="3007" y="7574"/>
                    <a:pt x="3120" y="7462"/>
                  </a:cubicBezTo>
                  <a:lnTo>
                    <a:pt x="7462" y="3120"/>
                  </a:lnTo>
                  <a:cubicBezTo>
                    <a:pt x="7574" y="3007"/>
                    <a:pt x="7724" y="2945"/>
                    <a:pt x="7886" y="2945"/>
                  </a:cubicBezTo>
                  <a:cubicBezTo>
                    <a:pt x="8049" y="2945"/>
                    <a:pt x="8198" y="3007"/>
                    <a:pt x="8311" y="3120"/>
                  </a:cubicBezTo>
                  <a:cubicBezTo>
                    <a:pt x="7936" y="2745"/>
                    <a:pt x="7587" y="2471"/>
                    <a:pt x="7587" y="1897"/>
                  </a:cubicBezTo>
                  <a:cubicBezTo>
                    <a:pt x="7587" y="1572"/>
                    <a:pt x="7712" y="1285"/>
                    <a:pt x="7936" y="1048"/>
                  </a:cubicBezTo>
                  <a:cubicBezTo>
                    <a:pt x="8360" y="599"/>
                    <a:pt x="8810" y="0"/>
                    <a:pt x="9484" y="0"/>
                  </a:cubicBezTo>
                  <a:cubicBezTo>
                    <a:pt x="9795" y="0"/>
                    <a:pt x="10107" y="125"/>
                    <a:pt x="10332" y="349"/>
                  </a:cubicBezTo>
                  <a:lnTo>
                    <a:pt x="15423" y="5441"/>
                  </a:lnTo>
                  <a:cubicBezTo>
                    <a:pt x="15648" y="5665"/>
                    <a:pt x="15773" y="5977"/>
                    <a:pt x="15773" y="6289"/>
                  </a:cubicBezTo>
                  <a:cubicBezTo>
                    <a:pt x="15773" y="6963"/>
                    <a:pt x="15174" y="7412"/>
                    <a:pt x="14724" y="7836"/>
                  </a:cubicBezTo>
                  <a:cubicBezTo>
                    <a:pt x="14487" y="8061"/>
                    <a:pt x="14200" y="8186"/>
                    <a:pt x="13876" y="8186"/>
                  </a:cubicBezTo>
                  <a:cubicBezTo>
                    <a:pt x="13302" y="8186"/>
                    <a:pt x="13027" y="7836"/>
                    <a:pt x="12653" y="7462"/>
                  </a:cubicBezTo>
                  <a:cubicBezTo>
                    <a:pt x="12765" y="7574"/>
                    <a:pt x="12828" y="7724"/>
                    <a:pt x="12828" y="7886"/>
                  </a:cubicBezTo>
                  <a:cubicBezTo>
                    <a:pt x="12828" y="8049"/>
                    <a:pt x="12765" y="8198"/>
                    <a:pt x="12653" y="8311"/>
                  </a:cubicBezTo>
                  <a:lnTo>
                    <a:pt x="11081" y="9883"/>
                  </a:lnTo>
                  <a:lnTo>
                    <a:pt x="14275" y="13077"/>
                  </a:lnTo>
                  <a:cubicBezTo>
                    <a:pt x="14612" y="12740"/>
                    <a:pt x="14999" y="12541"/>
                    <a:pt x="15473" y="12541"/>
                  </a:cubicBezTo>
                  <a:cubicBezTo>
                    <a:pt x="15897" y="12541"/>
                    <a:pt x="16309" y="12715"/>
                    <a:pt x="16609" y="13002"/>
                  </a:cubicBezTo>
                  <a:lnTo>
                    <a:pt x="21138" y="17532"/>
                  </a:lnTo>
                  <a:cubicBezTo>
                    <a:pt x="21425" y="17832"/>
                    <a:pt x="21600" y="18243"/>
                    <a:pt x="21600" y="18668"/>
                  </a:cubicBezTo>
                  <a:cubicBezTo>
                    <a:pt x="21600" y="19092"/>
                    <a:pt x="21425" y="19504"/>
                    <a:pt x="21138" y="19791"/>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grpSp>
      <p:sp>
        <p:nvSpPr>
          <p:cNvPr id="231" name="2011 / Join"/>
          <p:cNvSpPr/>
          <p:nvPr/>
        </p:nvSpPr>
        <p:spPr>
          <a:xfrm>
            <a:off x="4077008" y="6540643"/>
            <a:ext cx="13649883" cy="77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en-US" sz="4400" b="0" dirty="0">
                <a:solidFill>
                  <a:srgbClr val="01A3FE"/>
                </a:solidFill>
              </a:rPr>
              <a:t>测试与验证</a:t>
            </a:r>
            <a:r>
              <a:rPr lang="en-US" altLang="zh-CN" sz="4400" b="0" dirty="0">
                <a:solidFill>
                  <a:srgbClr val="01A3FE"/>
                </a:solidFill>
              </a:rPr>
              <a:t>——95%</a:t>
            </a:r>
            <a:r>
              <a:rPr lang="zh-CN" altLang="en-US" sz="4400" b="0" dirty="0">
                <a:solidFill>
                  <a:srgbClr val="01A3FE"/>
                </a:solidFill>
              </a:rPr>
              <a:t>训练集</a:t>
            </a:r>
            <a:r>
              <a:rPr lang="en-US" altLang="zh-CN" sz="4400" b="0" dirty="0">
                <a:solidFill>
                  <a:srgbClr val="01A3FE"/>
                </a:solidFill>
              </a:rPr>
              <a:t>+5%</a:t>
            </a:r>
            <a:r>
              <a:rPr lang="zh-CN" altLang="en-US" sz="4400" b="0" dirty="0">
                <a:solidFill>
                  <a:srgbClr val="01A3FE"/>
                </a:solidFill>
              </a:rPr>
              <a:t>测试集</a:t>
            </a:r>
            <a:endParaRPr sz="4400" b="0" dirty="0">
              <a:solidFill>
                <a:srgbClr val="01A3FE"/>
              </a:solidFill>
            </a:endParaRPr>
          </a:p>
        </p:txBody>
      </p:sp>
      <p:sp>
        <p:nvSpPr>
          <p:cNvPr id="233" name="Rectangle"/>
          <p:cNvSpPr/>
          <p:nvPr/>
        </p:nvSpPr>
        <p:spPr>
          <a:xfrm>
            <a:off x="4114352" y="6444639"/>
            <a:ext cx="1636210" cy="104513"/>
          </a:xfrm>
          <a:prstGeom prst="rect">
            <a:avLst/>
          </a:prstGeom>
          <a:solidFill>
            <a:srgbClr val="1DAFED"/>
          </a:solidFill>
          <a:ln w="12700">
            <a:miter lim="400000"/>
          </a:ln>
        </p:spPr>
        <p:txBody>
          <a:bodyPr lIns="50800" tIns="50800" rIns="50800" bIns="50800" anchor="ct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grpSp>
        <p:nvGrpSpPr>
          <p:cNvPr id="30" name="Group">
            <a:extLst>
              <a:ext uri="{FF2B5EF4-FFF2-40B4-BE49-F238E27FC236}">
                <a16:creationId xmlns:a16="http://schemas.microsoft.com/office/drawing/2014/main" id="{55A82BDA-ACE3-4266-B07A-3423D91377EE}"/>
              </a:ext>
            </a:extLst>
          </p:cNvPr>
          <p:cNvGrpSpPr/>
          <p:nvPr/>
        </p:nvGrpSpPr>
        <p:grpSpPr>
          <a:xfrm>
            <a:off x="1788009" y="3663410"/>
            <a:ext cx="1217854" cy="1217853"/>
            <a:chOff x="0" y="0"/>
            <a:chExt cx="1217852" cy="1217852"/>
          </a:xfrm>
        </p:grpSpPr>
        <p:sp>
          <p:nvSpPr>
            <p:cNvPr id="31" name="Circle">
              <a:extLst>
                <a:ext uri="{FF2B5EF4-FFF2-40B4-BE49-F238E27FC236}">
                  <a16:creationId xmlns:a16="http://schemas.microsoft.com/office/drawing/2014/main" id="{0F610698-0892-4015-8623-D3680CD2BFF6}"/>
                </a:ext>
              </a:extLst>
            </p:cNvPr>
            <p:cNvSpPr/>
            <p:nvPr/>
          </p:nvSpPr>
          <p:spPr>
            <a:xfrm>
              <a:off x="0" y="0"/>
              <a:ext cx="1217853" cy="1217853"/>
            </a:xfrm>
            <a:prstGeom prst="ellipse">
              <a:avLst/>
            </a:prstGeom>
            <a:solidFill>
              <a:srgbClr val="1DAFED"/>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sp>
          <p:nvSpPr>
            <p:cNvPr id="32" name="Shape">
              <a:extLst>
                <a:ext uri="{FF2B5EF4-FFF2-40B4-BE49-F238E27FC236}">
                  <a16:creationId xmlns:a16="http://schemas.microsoft.com/office/drawing/2014/main" id="{85A4C489-786E-4FE6-AD60-B54DF209DE8A}"/>
                </a:ext>
              </a:extLst>
            </p:cNvPr>
            <p:cNvSpPr/>
            <p:nvPr/>
          </p:nvSpPr>
          <p:spPr>
            <a:xfrm>
              <a:off x="417589" y="419030"/>
              <a:ext cx="406923" cy="379793"/>
            </a:xfrm>
            <a:custGeom>
              <a:avLst/>
              <a:gdLst/>
              <a:ahLst/>
              <a:cxnLst>
                <a:cxn ang="0">
                  <a:pos x="wd2" y="hd2"/>
                </a:cxn>
                <a:cxn ang="5400000">
                  <a:pos x="wd2" y="hd2"/>
                </a:cxn>
                <a:cxn ang="10800000">
                  <a:pos x="wd2" y="hd2"/>
                </a:cxn>
                <a:cxn ang="16200000">
                  <a:pos x="wd2" y="hd2"/>
                </a:cxn>
              </a:cxnLst>
              <a:rect l="0" t="0" r="r" b="b"/>
              <a:pathLst>
                <a:path w="21533" h="21600" extrusionOk="0">
                  <a:moveTo>
                    <a:pt x="19357" y="12343"/>
                  </a:moveTo>
                  <a:lnTo>
                    <a:pt x="17854" y="12343"/>
                  </a:lnTo>
                  <a:cubicBezTo>
                    <a:pt x="17102" y="11379"/>
                    <a:pt x="16048" y="10836"/>
                    <a:pt x="14882" y="10800"/>
                  </a:cubicBezTo>
                  <a:cubicBezTo>
                    <a:pt x="15465" y="9896"/>
                    <a:pt x="15790" y="8811"/>
                    <a:pt x="15790" y="7714"/>
                  </a:cubicBezTo>
                  <a:cubicBezTo>
                    <a:pt x="15790" y="7449"/>
                    <a:pt x="15768" y="7184"/>
                    <a:pt x="15734" y="6919"/>
                  </a:cubicBezTo>
                  <a:cubicBezTo>
                    <a:pt x="16216" y="7100"/>
                    <a:pt x="16710" y="7196"/>
                    <a:pt x="17226" y="7196"/>
                  </a:cubicBezTo>
                  <a:cubicBezTo>
                    <a:pt x="18740" y="7196"/>
                    <a:pt x="19906" y="6171"/>
                    <a:pt x="20142" y="6171"/>
                  </a:cubicBezTo>
                  <a:cubicBezTo>
                    <a:pt x="21566" y="6171"/>
                    <a:pt x="21532" y="9450"/>
                    <a:pt x="21532" y="10426"/>
                  </a:cubicBezTo>
                  <a:cubicBezTo>
                    <a:pt x="21532" y="11764"/>
                    <a:pt x="20478" y="12343"/>
                    <a:pt x="19357" y="12343"/>
                  </a:cubicBezTo>
                  <a:close/>
                  <a:moveTo>
                    <a:pt x="17226" y="6171"/>
                  </a:moveTo>
                  <a:cubicBezTo>
                    <a:pt x="15645" y="6171"/>
                    <a:pt x="14355" y="4785"/>
                    <a:pt x="14355" y="3086"/>
                  </a:cubicBezTo>
                  <a:cubicBezTo>
                    <a:pt x="14355" y="1386"/>
                    <a:pt x="15645" y="0"/>
                    <a:pt x="17226" y="0"/>
                  </a:cubicBezTo>
                  <a:cubicBezTo>
                    <a:pt x="18807" y="0"/>
                    <a:pt x="20097" y="1386"/>
                    <a:pt x="20097" y="3086"/>
                  </a:cubicBezTo>
                  <a:cubicBezTo>
                    <a:pt x="20097" y="4785"/>
                    <a:pt x="18807" y="6171"/>
                    <a:pt x="17226" y="6171"/>
                  </a:cubicBezTo>
                  <a:close/>
                  <a:moveTo>
                    <a:pt x="10766" y="12343"/>
                  </a:moveTo>
                  <a:cubicBezTo>
                    <a:pt x="8388" y="12343"/>
                    <a:pt x="6459" y="10270"/>
                    <a:pt x="6459" y="7714"/>
                  </a:cubicBezTo>
                  <a:cubicBezTo>
                    <a:pt x="6459" y="5159"/>
                    <a:pt x="8388" y="3086"/>
                    <a:pt x="10766" y="3086"/>
                  </a:cubicBezTo>
                  <a:cubicBezTo>
                    <a:pt x="13144" y="3086"/>
                    <a:pt x="15073" y="5159"/>
                    <a:pt x="15073" y="7714"/>
                  </a:cubicBezTo>
                  <a:cubicBezTo>
                    <a:pt x="15073" y="10270"/>
                    <a:pt x="13144" y="12343"/>
                    <a:pt x="10766" y="12343"/>
                  </a:cubicBezTo>
                  <a:close/>
                  <a:moveTo>
                    <a:pt x="15667" y="21600"/>
                  </a:moveTo>
                  <a:lnTo>
                    <a:pt x="5865" y="21600"/>
                  </a:lnTo>
                  <a:cubicBezTo>
                    <a:pt x="4071" y="21600"/>
                    <a:pt x="2871" y="20431"/>
                    <a:pt x="2871" y="18478"/>
                  </a:cubicBezTo>
                  <a:cubicBezTo>
                    <a:pt x="2871" y="15754"/>
                    <a:pt x="3465" y="11571"/>
                    <a:pt x="6751" y="11571"/>
                  </a:cubicBezTo>
                  <a:cubicBezTo>
                    <a:pt x="7132" y="11571"/>
                    <a:pt x="8523" y="13247"/>
                    <a:pt x="10766" y="13247"/>
                  </a:cubicBezTo>
                  <a:cubicBezTo>
                    <a:pt x="13009" y="13247"/>
                    <a:pt x="14400" y="11571"/>
                    <a:pt x="14781" y="11571"/>
                  </a:cubicBezTo>
                  <a:cubicBezTo>
                    <a:pt x="18067" y="11571"/>
                    <a:pt x="18661" y="15754"/>
                    <a:pt x="18661" y="18478"/>
                  </a:cubicBezTo>
                  <a:cubicBezTo>
                    <a:pt x="18661" y="20431"/>
                    <a:pt x="17461" y="21600"/>
                    <a:pt x="15667" y="21600"/>
                  </a:cubicBezTo>
                  <a:close/>
                  <a:moveTo>
                    <a:pt x="4306" y="6171"/>
                  </a:moveTo>
                  <a:cubicBezTo>
                    <a:pt x="2725" y="6171"/>
                    <a:pt x="1435" y="4785"/>
                    <a:pt x="1435" y="3086"/>
                  </a:cubicBezTo>
                  <a:cubicBezTo>
                    <a:pt x="1435" y="1386"/>
                    <a:pt x="2725" y="0"/>
                    <a:pt x="4306" y="0"/>
                  </a:cubicBezTo>
                  <a:cubicBezTo>
                    <a:pt x="5887" y="0"/>
                    <a:pt x="7177" y="1386"/>
                    <a:pt x="7177" y="3086"/>
                  </a:cubicBezTo>
                  <a:cubicBezTo>
                    <a:pt x="7177" y="4785"/>
                    <a:pt x="5887" y="6171"/>
                    <a:pt x="4306" y="6171"/>
                  </a:cubicBezTo>
                  <a:close/>
                  <a:moveTo>
                    <a:pt x="3678" y="12343"/>
                  </a:moveTo>
                  <a:lnTo>
                    <a:pt x="2175" y="12343"/>
                  </a:lnTo>
                  <a:cubicBezTo>
                    <a:pt x="1054" y="12343"/>
                    <a:pt x="0" y="11764"/>
                    <a:pt x="0" y="10426"/>
                  </a:cubicBezTo>
                  <a:cubicBezTo>
                    <a:pt x="0" y="9450"/>
                    <a:pt x="-34" y="6171"/>
                    <a:pt x="1390" y="6171"/>
                  </a:cubicBezTo>
                  <a:cubicBezTo>
                    <a:pt x="1626" y="6171"/>
                    <a:pt x="2792" y="7196"/>
                    <a:pt x="4306" y="7196"/>
                  </a:cubicBezTo>
                  <a:cubicBezTo>
                    <a:pt x="4822" y="7196"/>
                    <a:pt x="5316" y="7100"/>
                    <a:pt x="5798" y="6919"/>
                  </a:cubicBezTo>
                  <a:cubicBezTo>
                    <a:pt x="5764" y="7184"/>
                    <a:pt x="5742" y="7449"/>
                    <a:pt x="5742" y="7714"/>
                  </a:cubicBezTo>
                  <a:cubicBezTo>
                    <a:pt x="5742" y="8811"/>
                    <a:pt x="6067" y="9896"/>
                    <a:pt x="6650" y="10800"/>
                  </a:cubicBezTo>
                  <a:cubicBezTo>
                    <a:pt x="5484" y="10836"/>
                    <a:pt x="4430" y="11379"/>
                    <a:pt x="3678" y="12343"/>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p:grpSp>
      <p:sp>
        <p:nvSpPr>
          <p:cNvPr id="33" name="Shape">
            <a:extLst>
              <a:ext uri="{FF2B5EF4-FFF2-40B4-BE49-F238E27FC236}">
                <a16:creationId xmlns:a16="http://schemas.microsoft.com/office/drawing/2014/main" id="{00140B7A-2CD2-430C-A02B-0A09E56079C0}"/>
              </a:ext>
            </a:extLst>
          </p:cNvPr>
          <p:cNvSpPr/>
          <p:nvPr/>
        </p:nvSpPr>
        <p:spPr>
          <a:xfrm>
            <a:off x="2175260" y="9179599"/>
            <a:ext cx="574873" cy="542934"/>
          </a:xfrm>
          <a:custGeom>
            <a:avLst/>
            <a:gdLst/>
            <a:ahLst/>
            <a:cxnLst>
              <a:cxn ang="0">
                <a:pos x="wd2" y="hd2"/>
              </a:cxn>
              <a:cxn ang="5400000">
                <a:pos x="wd2" y="hd2"/>
              </a:cxn>
              <a:cxn ang="10800000">
                <a:pos x="wd2" y="hd2"/>
              </a:cxn>
              <a:cxn ang="16200000">
                <a:pos x="wd2" y="hd2"/>
              </a:cxn>
            </a:cxnLst>
            <a:rect l="0" t="0" r="r" b="b"/>
            <a:pathLst>
              <a:path w="21431" h="16922" extrusionOk="0">
                <a:moveTo>
                  <a:pt x="20819" y="3166"/>
                </a:moveTo>
                <a:cubicBezTo>
                  <a:pt x="7236" y="7712"/>
                  <a:pt x="12737" y="-4524"/>
                  <a:pt x="2202" y="1917"/>
                </a:cubicBezTo>
                <a:lnTo>
                  <a:pt x="0" y="2579"/>
                </a:lnTo>
                <a:lnTo>
                  <a:pt x="4363" y="16923"/>
                </a:lnTo>
                <a:lnTo>
                  <a:pt x="6767" y="16923"/>
                </a:lnTo>
                <a:lnTo>
                  <a:pt x="4629" y="9897"/>
                </a:lnTo>
                <a:cubicBezTo>
                  <a:pt x="14029" y="3309"/>
                  <a:pt x="10224" y="17076"/>
                  <a:pt x="21342" y="3569"/>
                </a:cubicBezTo>
                <a:cubicBezTo>
                  <a:pt x="21600" y="3255"/>
                  <a:pt x="21254" y="3020"/>
                  <a:pt x="20819" y="3166"/>
                </a:cubicBezTo>
                <a:close/>
              </a:path>
            </a:pathLst>
          </a:custGeom>
          <a:solidFill>
            <a:schemeClr val="bg1"/>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ln w="0"/>
              <a:solidFill>
                <a:srgbClr val="01A3FE"/>
              </a:solidFill>
              <a:effectLst>
                <a:outerShdw blurRad="38100" dist="25400" dir="5400000" algn="ctr" rotWithShape="0">
                  <a:srgbClr val="6E747A">
                    <a:alpha val="43000"/>
                  </a:srgbClr>
                </a:outerShdw>
              </a:effectLst>
            </a:endParaRPr>
          </a:p>
        </p:txBody>
      </p:sp>
      <p:sp>
        <p:nvSpPr>
          <p:cNvPr id="42" name="2011 / Join">
            <a:extLst>
              <a:ext uri="{FF2B5EF4-FFF2-40B4-BE49-F238E27FC236}">
                <a16:creationId xmlns:a16="http://schemas.microsoft.com/office/drawing/2014/main" id="{13CD7A91-AE1F-4D39-969E-04A69E623C99}"/>
              </a:ext>
            </a:extLst>
          </p:cNvPr>
          <p:cNvSpPr/>
          <p:nvPr/>
        </p:nvSpPr>
        <p:spPr>
          <a:xfrm>
            <a:off x="4114077" y="9053813"/>
            <a:ext cx="13649883" cy="779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en-US" sz="4400" b="0" dirty="0">
                <a:solidFill>
                  <a:srgbClr val="01A3FE"/>
                </a:solidFill>
              </a:rPr>
              <a:t>准确度评价</a:t>
            </a:r>
            <a:r>
              <a:rPr lang="en-US" altLang="zh-CN" sz="4400" b="0" dirty="0">
                <a:solidFill>
                  <a:srgbClr val="01A3FE"/>
                </a:solidFill>
              </a:rPr>
              <a:t>——AUC</a:t>
            </a:r>
            <a:endParaRPr sz="4400" b="0" dirty="0">
              <a:solidFill>
                <a:srgbClr val="01A3FE"/>
              </a:solidFill>
            </a:endParaRPr>
          </a:p>
        </p:txBody>
      </p:sp>
      <p:sp>
        <p:nvSpPr>
          <p:cNvPr id="43" name="Rectangle">
            <a:extLst>
              <a:ext uri="{FF2B5EF4-FFF2-40B4-BE49-F238E27FC236}">
                <a16:creationId xmlns:a16="http://schemas.microsoft.com/office/drawing/2014/main" id="{3462477F-7571-498A-86D8-FB75D3E9166A}"/>
              </a:ext>
            </a:extLst>
          </p:cNvPr>
          <p:cNvSpPr/>
          <p:nvPr/>
        </p:nvSpPr>
        <p:spPr>
          <a:xfrm>
            <a:off x="4151421" y="8957809"/>
            <a:ext cx="1636210" cy="104513"/>
          </a:xfrm>
          <a:prstGeom prst="rect">
            <a:avLst/>
          </a:prstGeom>
          <a:solidFill>
            <a:srgbClr val="1DAFED"/>
          </a:solidFill>
          <a:ln w="12700">
            <a:miter lim="400000"/>
          </a:ln>
        </p:spPr>
        <p:txBody>
          <a:bodyPr lIns="50800" tIns="50800" rIns="50800" bIns="50800" anchor="ctr"/>
          <a:lstStyle/>
          <a:p>
            <a:pPr defTabSz="457200">
              <a:defRPr sz="3000">
                <a:solidFill>
                  <a:srgbClr val="FFFFFF"/>
                </a:solidFill>
                <a:effectLst>
                  <a:outerShdw blurRad="38100" dist="12700" dir="5400000" rotWithShape="0">
                    <a:srgbClr val="000000">
                      <a:alpha val="50000"/>
                    </a:srgbClr>
                  </a:outerShdw>
                </a:effectLst>
              </a:defRPr>
            </a:pPr>
            <a:endParaRPr>
              <a:solidFill>
                <a:srgbClr val="01A3FE"/>
              </a:solidFill>
            </a:endParaRPr>
          </a:p>
        </p:txBody>
      </p:sp>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9EB0497E-5919-4D7A-9348-D0B02B1083D5}"/>
                  </a:ext>
                </a:extLst>
              </p:cNvPr>
              <p:cNvSpPr txBox="1"/>
              <p:nvPr/>
            </p:nvSpPr>
            <p:spPr>
              <a:xfrm>
                <a:off x="10242541" y="3562059"/>
                <a:ext cx="12161833" cy="17302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lang="zh-CN" altLang="en-US" sz="5400" b="0" i="1" smtClean="0">
                          <a:latin typeface="Cambria Math" panose="02040503050406030204" pitchFamily="18" charset="0"/>
                        </a:rPr>
                        <m:t>𝜎</m:t>
                      </m:r>
                      <m:d>
                        <m:dPr>
                          <m:ctrlPr>
                            <a:rPr lang="en-US" altLang="zh-CN" sz="5400" b="0" i="1" smtClean="0">
                              <a:latin typeface="Cambria Math" panose="02040503050406030204" pitchFamily="18" charset="0"/>
                            </a:rPr>
                          </m:ctrlPr>
                        </m:dPr>
                        <m:e>
                          <m:sSub>
                            <m:sSubPr>
                              <m:ctrlPr>
                                <a:rPr lang="en-US" altLang="zh-CN" sz="5400" b="0" i="1" smtClean="0">
                                  <a:latin typeface="Cambria Math" panose="02040503050406030204" pitchFamily="18" charset="0"/>
                                </a:rPr>
                              </m:ctrlPr>
                            </m:sSubPr>
                            <m:e>
                              <m:r>
                                <a:rPr lang="en-US" altLang="zh-CN" sz="5400" b="0" i="1" smtClean="0">
                                  <a:latin typeface="Cambria Math" panose="02040503050406030204" pitchFamily="18" charset="0"/>
                                </a:rPr>
                                <m:t>𝑣</m:t>
                              </m:r>
                            </m:e>
                            <m:sub>
                              <m:r>
                                <a:rPr lang="en-US" altLang="zh-CN" sz="5400" b="0" i="1" smtClean="0">
                                  <a:latin typeface="Cambria Math" panose="02040503050406030204" pitchFamily="18" charset="0"/>
                                </a:rPr>
                                <m:t>1</m:t>
                              </m:r>
                            </m:sub>
                          </m:sSub>
                          <m:r>
                            <a:rPr lang="en-US" altLang="zh-CN" sz="5400" b="0" i="1" smtClean="0">
                              <a:latin typeface="Cambria Math" panose="02040503050406030204" pitchFamily="18" charset="0"/>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b="0" i="1" smtClean="0">
                                  <a:latin typeface="Cambria Math" panose="02040503050406030204" pitchFamily="18" charset="0"/>
                                </a:rPr>
                                <m:t>2</m:t>
                              </m:r>
                            </m:sub>
                          </m:sSub>
                        </m:e>
                      </m:d>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 </m:t>
                      </m:r>
                      <m:f>
                        <m:fPr>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ctrlPr>
                        </m:fPr>
                        <m:num>
                          <m:r>
                            <a:rPr lang="en-US" altLang="zh-CN" sz="5400" i="1">
                              <a:latin typeface="Cambria Math" panose="02040503050406030204" pitchFamily="18" charset="0"/>
                            </a:rPr>
                            <m:t>|</m:t>
                          </m:r>
                          <m:r>
                            <a:rPr lang="el-GR" altLang="zh-CN" sz="5400" i="1">
                              <a:latin typeface="Cambria Math" panose="02040503050406030204" pitchFamily="18" charset="0"/>
                            </a:rPr>
                            <m:t>𝛤</m:t>
                          </m:r>
                          <m:r>
                            <a:rPr lang="en-US" altLang="zh-CN" sz="5400" i="1">
                              <a:latin typeface="Cambria Math" panose="02040503050406030204" pitchFamily="18" charset="0"/>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1</m:t>
                              </m:r>
                            </m:sub>
                          </m:sSub>
                          <m:r>
                            <a:rPr lang="en-US" altLang="zh-CN" sz="5400" i="1">
                              <a:latin typeface="Cambria Math" panose="02040503050406030204" pitchFamily="18" charset="0"/>
                            </a:rPr>
                            <m:t>)</m:t>
                          </m:r>
                          <m:r>
                            <a:rPr lang="en-US" altLang="zh-CN" sz="5400" i="1" smtClean="0">
                              <a:latin typeface="Cambria Math" panose="02040503050406030204" pitchFamily="18" charset="0"/>
                              <a:ea typeface="Cambria Math" panose="02040503050406030204" pitchFamily="18" charset="0"/>
                            </a:rPr>
                            <m:t>∩</m:t>
                          </m:r>
                          <m:r>
                            <a:rPr lang="el-GR" altLang="zh-CN" sz="5400" i="1">
                              <a:latin typeface="Cambria Math" panose="02040503050406030204" pitchFamily="18" charset="0"/>
                            </a:rPr>
                            <m:t>𝛤</m:t>
                          </m:r>
                          <m:r>
                            <a:rPr lang="en-US" altLang="zh-CN" sz="5400" i="1">
                              <a:latin typeface="Cambria Math" panose="02040503050406030204" pitchFamily="18" charset="0"/>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2</m:t>
                              </m:r>
                            </m:sub>
                          </m:sSub>
                          <m:r>
                            <a:rPr lang="en-US" altLang="zh-CN" sz="5400" i="1">
                              <a:latin typeface="Cambria Math" panose="02040503050406030204" pitchFamily="18" charset="0"/>
                            </a:rPr>
                            <m:t>)|</m:t>
                          </m:r>
                        </m:num>
                        <m:den>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r>
                            <a:rPr lang="el-GR" altLang="zh-CN" sz="5400" i="1">
                              <a:latin typeface="Cambria Math" panose="02040503050406030204" pitchFamily="18" charset="0"/>
                            </a:rPr>
                            <m:t>𝛤</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1</m:t>
                              </m:r>
                            </m:sub>
                          </m:sSub>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r>
                            <a:rPr lang="el-GR" altLang="zh-CN" sz="5400" i="1">
                              <a:latin typeface="Cambria Math" panose="02040503050406030204" pitchFamily="18" charset="0"/>
                            </a:rPr>
                            <m:t>𝛤</m:t>
                          </m:r>
                          <m:r>
                            <a:rPr lang="en-US" altLang="zh-CN" sz="5400" i="1">
                              <a:latin typeface="Cambria Math" panose="02040503050406030204" pitchFamily="18" charset="0"/>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2</m:t>
                              </m:r>
                            </m:sub>
                          </m:sSub>
                          <m:r>
                            <a:rPr lang="en-US" altLang="zh-CN" sz="5400" i="1">
                              <a:latin typeface="Cambria Math" panose="02040503050406030204" pitchFamily="18" charset="0"/>
                            </a:rPr>
                            <m:t>)</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den>
                      </m:f>
                    </m:oMath>
                  </m:oMathPara>
                </a14:m>
                <a:endParaRPr kumimoji="0" lang="zh-CN" altLang="en-US" sz="3600" b="0" i="1" u="none" strike="noStrike" cap="none" spc="0" normalizeH="0" baseline="0" dirty="0">
                  <a:ln>
                    <a:noFill/>
                  </a:ln>
                  <a:solidFill>
                    <a:srgbClr val="53585F"/>
                  </a:solidFill>
                  <a:effectLst/>
                  <a:uFillTx/>
                  <a:sym typeface="Helvetica"/>
                </a:endParaRPr>
              </a:p>
            </p:txBody>
          </p:sp>
        </mc:Choice>
        <mc:Fallback xmlns="">
          <p:sp>
            <p:nvSpPr>
              <p:cNvPr id="44" name="文本框 43">
                <a:extLst>
                  <a:ext uri="{FF2B5EF4-FFF2-40B4-BE49-F238E27FC236}">
                    <a16:creationId xmlns:a16="http://schemas.microsoft.com/office/drawing/2014/main" id="{9EB0497E-5919-4D7A-9348-D0B02B1083D5}"/>
                  </a:ext>
                </a:extLst>
              </p:cNvPr>
              <p:cNvSpPr txBox="1">
                <a:spLocks noRot="1" noChangeAspect="1" noMove="1" noResize="1" noEditPoints="1" noAdjustHandles="1" noChangeArrowheads="1" noChangeShapeType="1" noTextEdit="1"/>
              </p:cNvSpPr>
              <p:nvPr/>
            </p:nvSpPr>
            <p:spPr>
              <a:xfrm>
                <a:off x="10242541" y="3562059"/>
                <a:ext cx="12161833" cy="1730282"/>
              </a:xfrm>
              <a:prstGeom prst="rect">
                <a:avLst/>
              </a:prstGeom>
              <a:blipFill>
                <a:blip r:embed="rId2"/>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9B6310C-1493-4F49-906E-ADC1009BF201}"/>
                  </a:ext>
                </a:extLst>
              </p:cNvPr>
              <p:cNvSpPr txBox="1"/>
              <p:nvPr/>
            </p:nvSpPr>
            <p:spPr>
              <a:xfrm>
                <a:off x="2399984" y="10151240"/>
                <a:ext cx="19479372" cy="18611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m:rPr>
                          <m:sty m:val="p"/>
                        </m:rPr>
                        <a:rPr kumimoji="0" lang="en-US" altLang="zh-CN" sz="4800" b="0" i="0" u="none" strike="noStrike" cap="none" spc="0" normalizeH="0" baseline="0" smtClean="0">
                          <a:ln>
                            <a:noFill/>
                          </a:ln>
                          <a:solidFill>
                            <a:srgbClr val="53585F"/>
                          </a:solidFill>
                          <a:effectLst/>
                          <a:uFillTx/>
                          <a:latin typeface="Cambria Math" panose="02040503050406030204" pitchFamily="18" charset="0"/>
                          <a:sym typeface="Helvetica"/>
                        </a:rPr>
                        <m:t>AUC</m:t>
                      </m:r>
                      <m:r>
                        <a:rPr kumimoji="0" lang="en-US" altLang="zh-CN" sz="4800" b="0" i="1" u="none" strike="noStrike" cap="none" spc="0" normalizeH="0" baseline="0" smtClean="0">
                          <a:ln>
                            <a:noFill/>
                          </a:ln>
                          <a:solidFill>
                            <a:srgbClr val="53585F"/>
                          </a:solidFill>
                          <a:effectLst/>
                          <a:uFillTx/>
                          <a:latin typeface="Cambria Math" panose="02040503050406030204" pitchFamily="18" charset="0"/>
                          <a:sym typeface="Helvetica"/>
                        </a:rPr>
                        <m:t>= </m:t>
                      </m:r>
                      <m:f>
                        <m:fPr>
                          <m:ctrlPr>
                            <a:rPr kumimoji="0" lang="en-US" altLang="zh-CN" sz="4800" b="0" i="1" u="none" strike="noStrike" cap="none" spc="0" normalizeH="0" baseline="0" smtClean="0">
                              <a:ln>
                                <a:noFill/>
                              </a:ln>
                              <a:solidFill>
                                <a:srgbClr val="53585F"/>
                              </a:solidFill>
                              <a:effectLst/>
                              <a:uFillTx/>
                              <a:latin typeface="Cambria Math" panose="02040503050406030204" pitchFamily="18" charset="0"/>
                              <a:sym typeface="Helvetica"/>
                            </a:rPr>
                          </m:ctrlPr>
                        </m:fPr>
                        <m:num>
                          <m:nary>
                            <m:naryPr>
                              <m:chr m:val="∑"/>
                              <m:supHide m:val="on"/>
                              <m:ctrlPr>
                                <a:rPr kumimoji="0" lang="en-US" altLang="zh-CN" sz="4800" b="0" i="1" u="none" strike="noStrike" cap="none" spc="0" normalizeH="0" baseline="0" smtClean="0">
                                  <a:ln>
                                    <a:noFill/>
                                  </a:ln>
                                  <a:solidFill>
                                    <a:srgbClr val="53585F"/>
                                  </a:solidFill>
                                  <a:effectLst/>
                                  <a:uFillTx/>
                                  <a:latin typeface="Cambria Math" panose="02040503050406030204" pitchFamily="18" charset="0"/>
                                  <a:sym typeface="Helvetica"/>
                                </a:rPr>
                              </m:ctrlPr>
                            </m:naryPr>
                            <m:sub>
                              <m:d>
                                <m:dPr>
                                  <m:ctrlPr>
                                    <a:rPr lang="en-US" altLang="zh-CN" sz="4800" i="1">
                                      <a:latin typeface="Cambria Math" panose="02040503050406030204" pitchFamily="18" charset="0"/>
                                    </a:rPr>
                                  </m:ctrlPr>
                                </m:dPr>
                                <m:e>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𝑖</m:t>
                                      </m:r>
                                    </m:e>
                                    <m:sub>
                                      <m:r>
                                        <a:rPr lang="en-US" altLang="zh-CN" sz="4800" i="1">
                                          <a:latin typeface="Cambria Math" panose="02040503050406030204" pitchFamily="18" charset="0"/>
                                        </a:rPr>
                                        <m:t>1</m:t>
                                      </m:r>
                                    </m:sub>
                                  </m:sSub>
                                  <m:r>
                                    <a:rPr lang="en-US" altLang="zh-CN" sz="4800" i="1">
                                      <a:latin typeface="Cambria Math" panose="02040503050406030204" pitchFamily="18" charset="0"/>
                                    </a:rPr>
                                    <m:t>,</m:t>
                                  </m:r>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𝑗</m:t>
                                      </m:r>
                                    </m:e>
                                    <m:sub>
                                      <m:r>
                                        <a:rPr lang="en-US" altLang="zh-CN" sz="4800" b="0" i="1" smtClean="0">
                                          <a:latin typeface="Cambria Math" panose="02040503050406030204" pitchFamily="18" charset="0"/>
                                        </a:rPr>
                                        <m:t>1</m:t>
                                      </m:r>
                                    </m:sub>
                                  </m:sSub>
                                </m:e>
                              </m:d>
                              <m:r>
                                <m:rPr>
                                  <m:brk m:alnAt="7"/>
                                </m:rPr>
                                <a:rPr kumimoji="0" lang="en-US" altLang="zh-CN" sz="48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r>
                                <a:rPr kumimoji="0" lang="en-US" altLang="zh-CN" sz="48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𝐸</m:t>
                              </m:r>
                              <m:r>
                                <a:rPr kumimoji="0" lang="en-US" altLang="zh-CN" sz="48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d>
                                <m:dPr>
                                  <m:ctrlPr>
                                    <a:rPr lang="en-US" altLang="zh-CN" sz="4800" i="1">
                                      <a:latin typeface="Cambria Math" panose="02040503050406030204" pitchFamily="18" charset="0"/>
                                    </a:rPr>
                                  </m:ctrlPr>
                                </m:dPr>
                                <m:e>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𝑖</m:t>
                                      </m:r>
                                    </m:e>
                                    <m:sub>
                                      <m:r>
                                        <a:rPr lang="en-US" altLang="zh-CN" sz="4800" b="0" i="1" smtClean="0">
                                          <a:latin typeface="Cambria Math" panose="02040503050406030204" pitchFamily="18" charset="0"/>
                                        </a:rPr>
                                        <m:t>2</m:t>
                                      </m:r>
                                    </m:sub>
                                  </m:sSub>
                                  <m:r>
                                    <a:rPr lang="en-US" altLang="zh-CN" sz="4800" i="1">
                                      <a:latin typeface="Cambria Math" panose="02040503050406030204" pitchFamily="18" charset="0"/>
                                    </a:rPr>
                                    <m:t>,</m:t>
                                  </m:r>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𝑗</m:t>
                                      </m:r>
                                    </m:e>
                                    <m:sub>
                                      <m:r>
                                        <a:rPr lang="en-US" altLang="zh-CN" sz="4800" i="1">
                                          <a:latin typeface="Cambria Math" panose="02040503050406030204" pitchFamily="18" charset="0"/>
                                        </a:rPr>
                                        <m:t>2</m:t>
                                      </m:r>
                                    </m:sub>
                                  </m:sSub>
                                </m:e>
                              </m:d>
                              <m:r>
                                <m:rPr>
                                  <m:brk m:alnAt="7"/>
                                </m:rPr>
                                <a:rPr kumimoji="0" lang="en-US" altLang="zh-CN" sz="48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r>
                                <a:rPr kumimoji="0" lang="en-US" altLang="zh-CN" sz="48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𝐸</m:t>
                              </m:r>
                            </m:sub>
                            <m:sup/>
                            <m:e>
                              <m:r>
                                <a:rPr lang="en-US" altLang="zh-CN" sz="4800" i="1">
                                  <a:latin typeface="Cambria Math" panose="02040503050406030204" pitchFamily="18" charset="0"/>
                                </a:rPr>
                                <m:t>𝐼</m:t>
                              </m:r>
                              <m:d>
                                <m:dPr>
                                  <m:ctrlPr>
                                    <a:rPr lang="en-US" altLang="zh-CN" sz="4800" i="1">
                                      <a:latin typeface="Cambria Math" panose="02040503050406030204" pitchFamily="18" charset="0"/>
                                    </a:rPr>
                                  </m:ctrlPr>
                                </m:dPr>
                                <m:e>
                                  <m:r>
                                    <a:rPr lang="zh-CN" altLang="en-US" sz="4800" i="1">
                                      <a:latin typeface="Cambria Math" panose="02040503050406030204" pitchFamily="18" charset="0"/>
                                    </a:rPr>
                                    <m:t>𝜎</m:t>
                                  </m:r>
                                  <m:d>
                                    <m:dPr>
                                      <m:ctrlPr>
                                        <a:rPr lang="en-US" altLang="zh-CN" sz="4800" i="1">
                                          <a:latin typeface="Cambria Math" panose="02040503050406030204" pitchFamily="18" charset="0"/>
                                        </a:rPr>
                                      </m:ctrlPr>
                                    </m:dPr>
                                    <m:e>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𝑖</m:t>
                                          </m:r>
                                        </m:e>
                                        <m:sub>
                                          <m:r>
                                            <a:rPr lang="en-US" altLang="zh-CN" sz="4800" i="1">
                                              <a:latin typeface="Cambria Math" panose="02040503050406030204" pitchFamily="18" charset="0"/>
                                            </a:rPr>
                                            <m:t>1</m:t>
                                          </m:r>
                                        </m:sub>
                                      </m:sSub>
                                      <m:r>
                                        <a:rPr lang="en-US" altLang="zh-CN" sz="4800" i="1">
                                          <a:latin typeface="Cambria Math" panose="02040503050406030204" pitchFamily="18" charset="0"/>
                                        </a:rPr>
                                        <m:t>,</m:t>
                                      </m:r>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𝑗</m:t>
                                          </m:r>
                                        </m:e>
                                        <m:sub>
                                          <m:r>
                                            <a:rPr lang="en-US" altLang="zh-CN" sz="4800" b="0" i="1" smtClean="0">
                                              <a:latin typeface="Cambria Math" panose="02040503050406030204" pitchFamily="18" charset="0"/>
                                            </a:rPr>
                                            <m:t>1</m:t>
                                          </m:r>
                                        </m:sub>
                                      </m:sSub>
                                    </m:e>
                                  </m:d>
                                  <m:r>
                                    <a:rPr lang="en-US" altLang="zh-CN" sz="4800" i="1">
                                      <a:latin typeface="Cambria Math" panose="02040503050406030204" pitchFamily="18" charset="0"/>
                                    </a:rPr>
                                    <m:t>&gt;</m:t>
                                  </m:r>
                                  <m:r>
                                    <a:rPr lang="zh-CN" altLang="en-US" sz="4800" i="1">
                                      <a:latin typeface="Cambria Math" panose="02040503050406030204" pitchFamily="18" charset="0"/>
                                    </a:rPr>
                                    <m:t>𝜎</m:t>
                                  </m:r>
                                  <m:d>
                                    <m:dPr>
                                      <m:ctrlPr>
                                        <a:rPr lang="en-US" altLang="zh-CN" sz="4800" i="1">
                                          <a:latin typeface="Cambria Math" panose="02040503050406030204" pitchFamily="18" charset="0"/>
                                        </a:rPr>
                                      </m:ctrlPr>
                                    </m:dPr>
                                    <m:e>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𝑖</m:t>
                                          </m:r>
                                        </m:e>
                                        <m:sub>
                                          <m:r>
                                            <a:rPr lang="en-US" altLang="zh-CN" sz="4800" b="0" i="1" smtClean="0">
                                              <a:latin typeface="Cambria Math" panose="02040503050406030204" pitchFamily="18" charset="0"/>
                                            </a:rPr>
                                            <m:t>2</m:t>
                                          </m:r>
                                        </m:sub>
                                      </m:sSub>
                                      <m:r>
                                        <a:rPr lang="en-US" altLang="zh-CN" sz="4800" i="1">
                                          <a:latin typeface="Cambria Math" panose="02040503050406030204" pitchFamily="18" charset="0"/>
                                        </a:rPr>
                                        <m:t>,</m:t>
                                      </m:r>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𝑗</m:t>
                                          </m:r>
                                        </m:e>
                                        <m:sub>
                                          <m:r>
                                            <a:rPr lang="en-US" altLang="zh-CN" sz="4800" i="1">
                                              <a:latin typeface="Cambria Math" panose="02040503050406030204" pitchFamily="18" charset="0"/>
                                            </a:rPr>
                                            <m:t>2</m:t>
                                          </m:r>
                                        </m:sub>
                                      </m:sSub>
                                    </m:e>
                                  </m:d>
                                </m:e>
                              </m:d>
                              <m:r>
                                <a:rPr lang="en-US" altLang="zh-CN" sz="4800" i="1">
                                  <a:latin typeface="Cambria Math" panose="02040503050406030204" pitchFamily="18" charset="0"/>
                                </a:rPr>
                                <m:t>+</m:t>
                              </m:r>
                              <m:f>
                                <m:fPr>
                                  <m:ctrlPr>
                                    <a:rPr lang="en-US" altLang="zh-CN" sz="4800" i="1">
                                      <a:latin typeface="Cambria Math" panose="02040503050406030204" pitchFamily="18" charset="0"/>
                                    </a:rPr>
                                  </m:ctrlPr>
                                </m:fPr>
                                <m:num>
                                  <m:r>
                                    <a:rPr lang="en-US" altLang="zh-CN" sz="4800" i="1">
                                      <a:latin typeface="Cambria Math" panose="02040503050406030204" pitchFamily="18" charset="0"/>
                                    </a:rPr>
                                    <m:t>1</m:t>
                                  </m:r>
                                </m:num>
                                <m:den>
                                  <m:r>
                                    <a:rPr lang="en-US" altLang="zh-CN" sz="4800" i="1">
                                      <a:latin typeface="Cambria Math" panose="02040503050406030204" pitchFamily="18" charset="0"/>
                                    </a:rPr>
                                    <m:t>2</m:t>
                                  </m:r>
                                </m:den>
                              </m:f>
                              <m:r>
                                <a:rPr lang="en-US" altLang="zh-CN" sz="4800" i="1">
                                  <a:latin typeface="Cambria Math" panose="02040503050406030204" pitchFamily="18" charset="0"/>
                                </a:rPr>
                                <m:t>𝐼</m:t>
                              </m:r>
                              <m:d>
                                <m:dPr>
                                  <m:ctrlPr>
                                    <a:rPr lang="en-US" altLang="zh-CN" sz="4800" i="1">
                                      <a:latin typeface="Cambria Math" panose="02040503050406030204" pitchFamily="18" charset="0"/>
                                    </a:rPr>
                                  </m:ctrlPr>
                                </m:dPr>
                                <m:e>
                                  <m:r>
                                    <a:rPr lang="zh-CN" altLang="en-US" sz="4800" i="1">
                                      <a:latin typeface="Cambria Math" panose="02040503050406030204" pitchFamily="18" charset="0"/>
                                    </a:rPr>
                                    <m:t>𝜎</m:t>
                                  </m:r>
                                  <m:d>
                                    <m:dPr>
                                      <m:ctrlPr>
                                        <a:rPr lang="en-US" altLang="zh-CN" sz="4800" i="1">
                                          <a:latin typeface="Cambria Math" panose="02040503050406030204" pitchFamily="18" charset="0"/>
                                        </a:rPr>
                                      </m:ctrlPr>
                                    </m:dPr>
                                    <m:e>
                                      <m:sSub>
                                        <m:sSubPr>
                                          <m:ctrlPr>
                                            <a:rPr lang="en-US" altLang="zh-CN" sz="4800" i="1">
                                              <a:latin typeface="Cambria Math" panose="02040503050406030204" pitchFamily="18" charset="0"/>
                                            </a:rPr>
                                          </m:ctrlPr>
                                        </m:sSubPr>
                                        <m:e>
                                          <m:r>
                                            <a:rPr lang="en-US" altLang="zh-CN" sz="4800" i="1">
                                              <a:latin typeface="Cambria Math" panose="02040503050406030204" pitchFamily="18" charset="0"/>
                                            </a:rPr>
                                            <m:t>𝑖</m:t>
                                          </m:r>
                                        </m:e>
                                        <m:sub>
                                          <m:r>
                                            <a:rPr lang="en-US" altLang="zh-CN" sz="4800" i="1">
                                              <a:latin typeface="Cambria Math" panose="02040503050406030204" pitchFamily="18" charset="0"/>
                                            </a:rPr>
                                            <m:t>1</m:t>
                                          </m:r>
                                        </m:sub>
                                      </m:sSub>
                                      <m:r>
                                        <a:rPr lang="en-US" altLang="zh-CN" sz="4800" i="1">
                                          <a:latin typeface="Cambria Math" panose="02040503050406030204" pitchFamily="18" charset="0"/>
                                        </a:rPr>
                                        <m:t>,</m:t>
                                      </m:r>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𝑗</m:t>
                                          </m:r>
                                        </m:e>
                                        <m:sub>
                                          <m:r>
                                            <a:rPr lang="en-US" altLang="zh-CN" sz="4800" b="0" i="1" smtClean="0">
                                              <a:latin typeface="Cambria Math" panose="02040503050406030204" pitchFamily="18" charset="0"/>
                                            </a:rPr>
                                            <m:t>1</m:t>
                                          </m:r>
                                        </m:sub>
                                      </m:sSub>
                                    </m:e>
                                  </m:d>
                                  <m:r>
                                    <a:rPr lang="en-US" altLang="zh-CN" sz="4800" b="0" i="1" smtClean="0">
                                      <a:latin typeface="Cambria Math" panose="02040503050406030204" pitchFamily="18" charset="0"/>
                                    </a:rPr>
                                    <m:t>=</m:t>
                                  </m:r>
                                  <m:r>
                                    <a:rPr lang="zh-CN" altLang="en-US" sz="4800" i="1">
                                      <a:latin typeface="Cambria Math" panose="02040503050406030204" pitchFamily="18" charset="0"/>
                                    </a:rPr>
                                    <m:t>𝜎</m:t>
                                  </m:r>
                                  <m:d>
                                    <m:dPr>
                                      <m:ctrlPr>
                                        <a:rPr lang="en-US" altLang="zh-CN" sz="4800" i="1">
                                          <a:latin typeface="Cambria Math" panose="02040503050406030204" pitchFamily="18" charset="0"/>
                                        </a:rPr>
                                      </m:ctrlPr>
                                    </m:dPr>
                                    <m:e>
                                      <m:sSub>
                                        <m:sSubPr>
                                          <m:ctrlPr>
                                            <a:rPr lang="en-US" altLang="zh-CN" sz="4800" i="1">
                                              <a:latin typeface="Cambria Math" panose="02040503050406030204" pitchFamily="18" charset="0"/>
                                            </a:rPr>
                                          </m:ctrlPr>
                                        </m:sSubPr>
                                        <m:e>
                                          <m:r>
                                            <a:rPr lang="en-US" altLang="zh-CN" sz="4800" b="0" i="1" smtClean="0">
                                              <a:latin typeface="Cambria Math" panose="02040503050406030204" pitchFamily="18" charset="0"/>
                                            </a:rPr>
                                            <m:t>𝑖</m:t>
                                          </m:r>
                                        </m:e>
                                        <m:sub>
                                          <m:r>
                                            <a:rPr lang="en-US" altLang="zh-CN" sz="4800" b="0" i="1" smtClean="0">
                                              <a:latin typeface="Cambria Math" panose="02040503050406030204" pitchFamily="18" charset="0"/>
                                            </a:rPr>
                                            <m:t>2</m:t>
                                          </m:r>
                                        </m:sub>
                                      </m:sSub>
                                      <m:r>
                                        <a:rPr lang="en-US" altLang="zh-CN" sz="4800" i="1">
                                          <a:latin typeface="Cambria Math" panose="02040503050406030204" pitchFamily="18" charset="0"/>
                                        </a:rPr>
                                        <m:t>,</m:t>
                                      </m:r>
                                      <m:sSub>
                                        <m:sSubPr>
                                          <m:ctrlPr>
                                            <a:rPr lang="en-US" altLang="zh-CN" sz="4800" i="1">
                                              <a:latin typeface="Cambria Math" panose="02040503050406030204" pitchFamily="18" charset="0"/>
                                            </a:rPr>
                                          </m:ctrlPr>
                                        </m:sSubPr>
                                        <m:e>
                                          <m:r>
                                            <a:rPr lang="en-US" altLang="zh-CN" sz="4800" i="1">
                                              <a:latin typeface="Cambria Math" panose="02040503050406030204" pitchFamily="18" charset="0"/>
                                            </a:rPr>
                                            <m:t>𝑗</m:t>
                                          </m:r>
                                        </m:e>
                                        <m:sub>
                                          <m:r>
                                            <a:rPr lang="en-US" altLang="zh-CN" sz="4800" i="1">
                                              <a:latin typeface="Cambria Math" panose="02040503050406030204" pitchFamily="18" charset="0"/>
                                            </a:rPr>
                                            <m:t>2</m:t>
                                          </m:r>
                                        </m:sub>
                                      </m:sSub>
                                    </m:e>
                                  </m:d>
                                </m:e>
                              </m:d>
                            </m:e>
                          </m:nary>
                        </m:num>
                        <m:den>
                          <m:r>
                            <a:rPr kumimoji="0" lang="en-US" altLang="zh-CN" sz="4800" b="0" i="1" u="none" strike="noStrike" cap="none" spc="0" normalizeH="0" baseline="0" smtClean="0">
                              <a:ln>
                                <a:noFill/>
                              </a:ln>
                              <a:solidFill>
                                <a:srgbClr val="53585F"/>
                              </a:solidFill>
                              <a:effectLst/>
                              <a:uFillTx/>
                              <a:latin typeface="Cambria Math" panose="02040503050406030204" pitchFamily="18" charset="0"/>
                              <a:sym typeface="Helvetica"/>
                            </a:rPr>
                            <m:t>𝑁</m:t>
                          </m:r>
                        </m:den>
                      </m:f>
                    </m:oMath>
                  </m:oMathPara>
                </a14:m>
                <a:endParaRPr kumimoji="0" lang="zh-CN" altLang="en-US" sz="4800" b="0" i="1" u="none" strike="noStrike" cap="none" spc="0" normalizeH="0" baseline="0" dirty="0">
                  <a:ln>
                    <a:noFill/>
                  </a:ln>
                  <a:solidFill>
                    <a:srgbClr val="53585F"/>
                  </a:solidFill>
                  <a:effectLst/>
                  <a:uFillTx/>
                  <a:sym typeface="Helvetica"/>
                </a:endParaRPr>
              </a:p>
            </p:txBody>
          </p:sp>
        </mc:Choice>
        <mc:Fallback xmlns="">
          <p:sp>
            <p:nvSpPr>
              <p:cNvPr id="2" name="文本框 1">
                <a:extLst>
                  <a:ext uri="{FF2B5EF4-FFF2-40B4-BE49-F238E27FC236}">
                    <a16:creationId xmlns:a16="http://schemas.microsoft.com/office/drawing/2014/main" id="{29B6310C-1493-4F49-906E-ADC1009BF201}"/>
                  </a:ext>
                </a:extLst>
              </p:cNvPr>
              <p:cNvSpPr txBox="1">
                <a:spLocks noRot="1" noChangeAspect="1" noMove="1" noResize="1" noEditPoints="1" noAdjustHandles="1" noChangeArrowheads="1" noChangeShapeType="1" noTextEdit="1"/>
              </p:cNvSpPr>
              <p:nvPr/>
            </p:nvSpPr>
            <p:spPr>
              <a:xfrm>
                <a:off x="2399984" y="10151240"/>
                <a:ext cx="19479372" cy="1861151"/>
              </a:xfrm>
              <a:prstGeom prst="rect">
                <a:avLst/>
              </a:prstGeom>
              <a:blipFill>
                <a:blip r:embed="rId3"/>
                <a:stretch>
                  <a:fillRect/>
                </a:stretch>
              </a:blipFill>
              <a:ln w="12700" cap="flat">
                <a:noFill/>
                <a:miter lim="400000"/>
              </a:ln>
              <a:effectLst/>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16"/>
                                        </p:tgtEl>
                                        <p:attrNameLst>
                                          <p:attrName>style.visibility</p:attrName>
                                        </p:attrNameLst>
                                      </p:cBhvr>
                                      <p:to>
                                        <p:strVal val="visible"/>
                                      </p:to>
                                    </p:set>
                                    <p:animEffect transition="in" filter="dissolve">
                                      <p:cBhvr>
                                        <p:cTn id="7" dur="500"/>
                                        <p:tgtEl>
                                          <p:spTgt spid="216"/>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225"/>
                                        </p:tgtEl>
                                        <p:attrNameLst>
                                          <p:attrName>style.visibility</p:attrName>
                                        </p:attrNameLst>
                                      </p:cBhvr>
                                      <p:to>
                                        <p:strVal val="visible"/>
                                      </p:to>
                                    </p:set>
                                    <p:animEffect transition="in" filter="wipe(left)">
                                      <p:cBhvr>
                                        <p:cTn id="11" dur="500"/>
                                        <p:tgtEl>
                                          <p:spTgt spid="225"/>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229"/>
                                        </p:tgtEl>
                                        <p:attrNameLst>
                                          <p:attrName>style.visibility</p:attrName>
                                        </p:attrNameLst>
                                      </p:cBhvr>
                                      <p:to>
                                        <p:strVal val="visible"/>
                                      </p:to>
                                    </p:set>
                                    <p:animEffect transition="in" filter="dissolve">
                                      <p:cBhvr>
                                        <p:cTn id="15" dur="500"/>
                                        <p:tgtEl>
                                          <p:spTgt spid="229"/>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p:tmAbs val="0"/>
                                  </p:iterate>
                                  <p:childTnLst>
                                    <p:set>
                                      <p:cBhvr>
                                        <p:cTn id="18" fill="hold"/>
                                        <p:tgtEl>
                                          <p:spTgt spid="233"/>
                                        </p:tgtEl>
                                        <p:attrNameLst>
                                          <p:attrName>style.visibility</p:attrName>
                                        </p:attrNameLst>
                                      </p:cBhvr>
                                      <p:to>
                                        <p:strVal val="visible"/>
                                      </p:to>
                                    </p:set>
                                    <p:animEffect transition="in" filter="wipe(left)">
                                      <p:cBhvr>
                                        <p:cTn id="19" dur="500"/>
                                        <p:tgtEl>
                                          <p:spTgt spid="233"/>
                                        </p:tgtEl>
                                      </p:cBhvr>
                                    </p:animEffect>
                                  </p:childTnLst>
                                </p:cTn>
                              </p:par>
                            </p:childTnLst>
                          </p:cTn>
                        </p:par>
                        <p:par>
                          <p:cTn id="20" fill="hold">
                            <p:stCondLst>
                              <p:cond delay="2000"/>
                            </p:stCondLst>
                            <p:childTnLst>
                              <p:par>
                                <p:cTn id="21" presetID="9" presetClass="entr" fill="hold" grpId="0" nodeType="afterEffect">
                                  <p:stCondLst>
                                    <p:cond delay="0"/>
                                  </p:stCondLst>
                                  <p:iterate>
                                    <p:tmAbs val="0"/>
                                  </p:iterate>
                                  <p:childTnLst>
                                    <p:set>
                                      <p:cBhvr>
                                        <p:cTn id="22" fill="hold"/>
                                        <p:tgtEl>
                                          <p:spTgt spid="30"/>
                                        </p:tgtEl>
                                        <p:attrNameLst>
                                          <p:attrName>style.visibility</p:attrName>
                                        </p:attrNameLst>
                                      </p:cBhvr>
                                      <p:to>
                                        <p:strVal val="visible"/>
                                      </p:to>
                                    </p:set>
                                    <p:animEffect transition="in" filter="dissolve">
                                      <p:cBhvr>
                                        <p:cTn id="23" dur="500"/>
                                        <p:tgtEl>
                                          <p:spTgt spid="30"/>
                                        </p:tgtEl>
                                      </p:cBhvr>
                                    </p:animEffect>
                                  </p:childTnLst>
                                </p:cTn>
                              </p:par>
                            </p:childTnLst>
                          </p:cTn>
                        </p:par>
                        <p:par>
                          <p:cTn id="24" fill="hold">
                            <p:stCondLst>
                              <p:cond delay="2500"/>
                            </p:stCondLst>
                            <p:childTnLst>
                              <p:par>
                                <p:cTn id="25" presetID="22" presetClass="entr" presetSubtype="8" fill="hold" grpId="0" nodeType="afterEffect">
                                  <p:stCondLst>
                                    <p:cond delay="0"/>
                                  </p:stCondLst>
                                  <p:iterate>
                                    <p:tmAbs val="0"/>
                                  </p:iterate>
                                  <p:childTnLst>
                                    <p:set>
                                      <p:cBhvr>
                                        <p:cTn id="26" fill="hold"/>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advAuto="0"/>
      <p:bldP spid="225" grpId="0" animBg="1" advAuto="0"/>
      <p:bldP spid="229" grpId="0" advAuto="0"/>
      <p:bldP spid="233" grpId="0" animBg="1" advAuto="0"/>
      <p:bldP spid="30" grpId="0" advAuto="0"/>
      <p:bldP spid="43"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lide Number"/>
          <p:cNvSpPr txBox="1">
            <a:spLocks noGrp="1"/>
          </p:cNvSpPr>
          <p:nvPr>
            <p:ph type="sldNum" sz="quarter" idx="4294967295"/>
          </p:nvPr>
        </p:nvSpPr>
        <p:spPr>
          <a:xfrm>
            <a:off x="21601179" y="12490328"/>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63" name="研究背景"/>
          <p:cNvSpPr/>
          <p:nvPr/>
        </p:nvSpPr>
        <p:spPr>
          <a:xfrm>
            <a:off x="15125386" y="2293320"/>
            <a:ext cx="7013745"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a:solidFill>
                  <a:srgbClr val="1DAFED"/>
                </a:solidFill>
              </a:defRPr>
            </a:lvl1pPr>
          </a:lstStyle>
          <a:p>
            <a:r>
              <a:t>研究背景</a:t>
            </a:r>
          </a:p>
        </p:txBody>
      </p:sp>
      <p:sp>
        <p:nvSpPr>
          <p:cNvPr id="164" name="知乎这个平台"/>
          <p:cNvSpPr/>
          <p:nvPr/>
        </p:nvSpPr>
        <p:spPr>
          <a:xfrm>
            <a:off x="17084969" y="5173027"/>
            <a:ext cx="5397501" cy="912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sz="4800" dirty="0" err="1"/>
              <a:t>知乎这个平台</a:t>
            </a:r>
            <a:endParaRPr sz="4800" dirty="0"/>
          </a:p>
        </p:txBody>
      </p:sp>
      <p:pic>
        <p:nvPicPr>
          <p:cNvPr id="165" name="Image" descr="Image"/>
          <p:cNvPicPr>
            <a:picLocks noChangeAspect="1"/>
          </p:cNvPicPr>
          <p:nvPr/>
        </p:nvPicPr>
        <p:blipFill>
          <a:blip r:embed="rId2"/>
          <a:stretch>
            <a:fillRect/>
          </a:stretch>
        </p:blipFill>
        <p:spPr>
          <a:xfrm>
            <a:off x="-107637" y="-36823"/>
            <a:ext cx="13789589" cy="13789589"/>
          </a:xfrm>
          <a:prstGeom prst="rect">
            <a:avLst/>
          </a:prstGeom>
          <a:ln w="12700">
            <a:miter lim="400000"/>
          </a:ln>
        </p:spPr>
      </p:pic>
      <p:grpSp>
        <p:nvGrpSpPr>
          <p:cNvPr id="168" name="Group"/>
          <p:cNvGrpSpPr/>
          <p:nvPr/>
        </p:nvGrpSpPr>
        <p:grpSpPr>
          <a:xfrm>
            <a:off x="15167004" y="4965003"/>
            <a:ext cx="1270001" cy="1270001"/>
            <a:chOff x="0" y="0"/>
            <a:chExt cx="1270000" cy="1270000"/>
          </a:xfrm>
        </p:grpSpPr>
        <p:sp>
          <p:nvSpPr>
            <p:cNvPr id="166"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sp>
          <p:nvSpPr>
            <p:cNvPr id="167" name="1"/>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000"/>
                <a:t>1</a:t>
              </a:r>
            </a:p>
          </p:txBody>
        </p:sp>
      </p:grpSp>
      <p:grpSp>
        <p:nvGrpSpPr>
          <p:cNvPr id="171" name="Group"/>
          <p:cNvGrpSpPr/>
          <p:nvPr/>
        </p:nvGrpSpPr>
        <p:grpSpPr>
          <a:xfrm>
            <a:off x="15167004" y="6873896"/>
            <a:ext cx="1270001" cy="1270001"/>
            <a:chOff x="0" y="0"/>
            <a:chExt cx="1270000" cy="1270000"/>
          </a:xfrm>
        </p:grpSpPr>
        <p:sp>
          <p:nvSpPr>
            <p:cNvPr id="169"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sp>
          <p:nvSpPr>
            <p:cNvPr id="170" name="2"/>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000"/>
                <a:t>2</a:t>
              </a:r>
            </a:p>
          </p:txBody>
        </p:sp>
      </p:grpSp>
      <p:sp>
        <p:nvSpPr>
          <p:cNvPr id="172" name="知乎机构号"/>
          <p:cNvSpPr/>
          <p:nvPr/>
        </p:nvSpPr>
        <p:spPr>
          <a:xfrm>
            <a:off x="17084969" y="7064079"/>
            <a:ext cx="5397501" cy="912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sz="4800"/>
              <a:t>知乎机构号</a:t>
            </a:r>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63"/>
                                        </p:tgtEl>
                                        <p:attrNameLst>
                                          <p:attrName>style.visibility</p:attrName>
                                        </p:attrNameLst>
                                      </p:cBhvr>
                                      <p:to>
                                        <p:strVal val="visible"/>
                                      </p:to>
                                    </p:set>
                                    <p:animEffect transition="in" filter="dissolve">
                                      <p:cBhvr>
                                        <p:cTn id="7" dur="500"/>
                                        <p:tgtEl>
                                          <p:spTgt spid="163"/>
                                        </p:tgtEl>
                                      </p:cBhvr>
                                    </p:animEffect>
                                  </p:childTnLst>
                                </p:cTn>
                              </p:par>
                            </p:childTnLst>
                          </p:cTn>
                        </p:par>
                        <p:par>
                          <p:cTn id="8" fill="hold">
                            <p:stCondLst>
                              <p:cond delay="500"/>
                            </p:stCondLst>
                            <p:childTnLst>
                              <p:par>
                                <p:cTn id="9" presetID="22" presetClass="entr" presetSubtype="2" fill="hold" grpId="2" nodeType="afterEffect">
                                  <p:stCondLst>
                                    <p:cond delay="0"/>
                                  </p:stCondLst>
                                  <p:iterate>
                                    <p:tmAbs val="0"/>
                                  </p:iterate>
                                  <p:childTnLst>
                                    <p:set>
                                      <p:cBhvr>
                                        <p:cTn id="10" fill="hold"/>
                                        <p:tgtEl>
                                          <p:spTgt spid="165"/>
                                        </p:tgtEl>
                                        <p:attrNameLst>
                                          <p:attrName>style.visibility</p:attrName>
                                        </p:attrNameLst>
                                      </p:cBhvr>
                                      <p:to>
                                        <p:strVal val="visible"/>
                                      </p:to>
                                    </p:set>
                                    <p:animEffect transition="in" filter="wipe(right)">
                                      <p:cBhvr>
                                        <p:cTn id="11" dur="500"/>
                                        <p:tgtEl>
                                          <p:spTgt spid="165"/>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164"/>
                                        </p:tgtEl>
                                        <p:attrNameLst>
                                          <p:attrName>style.visibility</p:attrName>
                                        </p:attrNameLst>
                                      </p:cBhvr>
                                      <p:to>
                                        <p:strVal val="visible"/>
                                      </p:to>
                                    </p:set>
                                    <p:animEffect transition="in" filter="dissolve">
                                      <p:cBhvr>
                                        <p:cTn id="15" dur="500"/>
                                        <p:tgtEl>
                                          <p:spTgt spid="164"/>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168"/>
                                        </p:tgtEl>
                                        <p:attrNameLst>
                                          <p:attrName>style.visibility</p:attrName>
                                        </p:attrNameLst>
                                      </p:cBhvr>
                                      <p:to>
                                        <p:strVal val="visible"/>
                                      </p:to>
                                    </p:set>
                                    <p:animEffect transition="in" filter="dissolve">
                                      <p:cBhvr>
                                        <p:cTn id="19" dur="500"/>
                                        <p:tgtEl>
                                          <p:spTgt spid="168"/>
                                        </p:tgtEl>
                                      </p:cBhvr>
                                    </p:animEffect>
                                  </p:childTnLst>
                                </p:cTn>
                              </p:par>
                            </p:childTnLst>
                          </p:cTn>
                        </p:par>
                        <p:par>
                          <p:cTn id="20" fill="hold">
                            <p:stCondLst>
                              <p:cond delay="2000"/>
                            </p:stCondLst>
                            <p:childTnLst>
                              <p:par>
                                <p:cTn id="21" presetID="9" presetClass="entr" fill="hold" grpId="5" nodeType="afterEffect">
                                  <p:stCondLst>
                                    <p:cond delay="0"/>
                                  </p:stCondLst>
                                  <p:iterate>
                                    <p:tmAbs val="0"/>
                                  </p:iterate>
                                  <p:childTnLst>
                                    <p:set>
                                      <p:cBhvr>
                                        <p:cTn id="22" fill="hold"/>
                                        <p:tgtEl>
                                          <p:spTgt spid="171"/>
                                        </p:tgtEl>
                                        <p:attrNameLst>
                                          <p:attrName>style.visibility</p:attrName>
                                        </p:attrNameLst>
                                      </p:cBhvr>
                                      <p:to>
                                        <p:strVal val="visible"/>
                                      </p:to>
                                    </p:set>
                                    <p:animEffect transition="in" filter="dissolve">
                                      <p:cBhvr>
                                        <p:cTn id="23" dur="500"/>
                                        <p:tgtEl>
                                          <p:spTgt spid="171"/>
                                        </p:tgtEl>
                                      </p:cBhvr>
                                    </p:animEffect>
                                  </p:childTnLst>
                                </p:cTn>
                              </p:par>
                            </p:childTnLst>
                          </p:cTn>
                        </p:par>
                        <p:par>
                          <p:cTn id="24" fill="hold">
                            <p:stCondLst>
                              <p:cond delay="2500"/>
                            </p:stCondLst>
                            <p:childTnLst>
                              <p:par>
                                <p:cTn id="25" presetID="9" presetClass="entr" fill="hold" grpId="6" nodeType="afterEffect">
                                  <p:stCondLst>
                                    <p:cond delay="0"/>
                                  </p:stCondLst>
                                  <p:iterate>
                                    <p:tmAbs val="0"/>
                                  </p:iterate>
                                  <p:childTnLst>
                                    <p:set>
                                      <p:cBhvr>
                                        <p:cTn id="26" fill="hold"/>
                                        <p:tgtEl>
                                          <p:spTgt spid="172"/>
                                        </p:tgtEl>
                                        <p:attrNameLst>
                                          <p:attrName>style.visibility</p:attrName>
                                        </p:attrNameLst>
                                      </p:cBhvr>
                                      <p:to>
                                        <p:strVal val="visible"/>
                                      </p:to>
                                    </p:set>
                                    <p:animEffect transition="in" filter="dissolve">
                                      <p:cBhvr>
                                        <p:cTn id="2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1" animBg="1" advAuto="0"/>
      <p:bldP spid="164" grpId="3" animBg="1" advAuto="0"/>
      <p:bldP spid="165" grpId="2" animBg="1" advAuto="0"/>
      <p:bldP spid="168" grpId="4" animBg="1" advAuto="0"/>
      <p:bldP spid="171" grpId="5" animBg="1" advAuto="0"/>
      <p:bldP spid="172" grpId="6"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elcome to Our Company">
            <a:extLst>
              <a:ext uri="{FF2B5EF4-FFF2-40B4-BE49-F238E27FC236}">
                <a16:creationId xmlns:a16="http://schemas.microsoft.com/office/drawing/2014/main" id="{A3016BD3-3EA6-4D73-BF9A-25C416BEFBB8}"/>
              </a:ext>
            </a:extLst>
          </p:cNvPr>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solidFill>
                  <a:srgbClr val="01A3FE"/>
                </a:solidFill>
              </a:rPr>
              <a:t>边预测</a:t>
            </a:r>
            <a:endParaRPr dirty="0">
              <a:solidFill>
                <a:srgbClr val="01A3FE"/>
              </a:solidFill>
            </a:endParaRPr>
          </a:p>
        </p:txBody>
      </p:sp>
      <p:grpSp>
        <p:nvGrpSpPr>
          <p:cNvPr id="2" name="组合 1">
            <a:extLst>
              <a:ext uri="{FF2B5EF4-FFF2-40B4-BE49-F238E27FC236}">
                <a16:creationId xmlns:a16="http://schemas.microsoft.com/office/drawing/2014/main" id="{E4AA682F-325B-40D6-B91C-23B626602386}"/>
              </a:ext>
            </a:extLst>
          </p:cNvPr>
          <p:cNvGrpSpPr/>
          <p:nvPr/>
        </p:nvGrpSpPr>
        <p:grpSpPr>
          <a:xfrm>
            <a:off x="3984645" y="3997520"/>
            <a:ext cx="1486209" cy="1480979"/>
            <a:chOff x="3984645" y="3997520"/>
            <a:chExt cx="1486209" cy="1480979"/>
          </a:xfrm>
        </p:grpSpPr>
        <p:sp>
          <p:nvSpPr>
            <p:cNvPr id="14" name="Circle">
              <a:extLst>
                <a:ext uri="{FF2B5EF4-FFF2-40B4-BE49-F238E27FC236}">
                  <a16:creationId xmlns:a16="http://schemas.microsoft.com/office/drawing/2014/main" id="{A0CF2E0E-7D2B-4529-B474-2345AF794016}"/>
                </a:ext>
              </a:extLst>
            </p:cNvPr>
            <p:cNvSpPr/>
            <p:nvPr/>
          </p:nvSpPr>
          <p:spPr>
            <a:xfrm>
              <a:off x="3984645" y="3997520"/>
              <a:ext cx="1486209" cy="1480979"/>
            </a:xfrm>
            <a:prstGeom prst="ellipse">
              <a:avLst/>
            </a:prstGeom>
            <a:solidFill>
              <a:srgbClr val="01A3FE"/>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16" name="组合 15">
              <a:extLst>
                <a:ext uri="{FF2B5EF4-FFF2-40B4-BE49-F238E27FC236}">
                  <a16:creationId xmlns:a16="http://schemas.microsoft.com/office/drawing/2014/main" id="{1A01007B-F24F-4D99-9E0F-9EA506C6F709}"/>
                </a:ext>
              </a:extLst>
            </p:cNvPr>
            <p:cNvGrpSpPr/>
            <p:nvPr/>
          </p:nvGrpSpPr>
          <p:grpSpPr>
            <a:xfrm>
              <a:off x="4450952" y="4337727"/>
              <a:ext cx="553444" cy="800564"/>
              <a:chOff x="17041612" y="8571895"/>
              <a:chExt cx="387004" cy="557392"/>
            </a:xfrm>
            <a:solidFill>
              <a:schemeClr val="bg1"/>
            </a:solidFill>
          </p:grpSpPr>
          <p:sp>
            <p:nvSpPr>
              <p:cNvPr id="11" name="Shape">
                <a:extLst>
                  <a:ext uri="{FF2B5EF4-FFF2-40B4-BE49-F238E27FC236}">
                    <a16:creationId xmlns:a16="http://schemas.microsoft.com/office/drawing/2014/main" id="{BCCE39E4-74D5-46A3-A441-E1237FF0F769}"/>
                  </a:ext>
                </a:extLst>
              </p:cNvPr>
              <p:cNvSpPr/>
              <p:nvPr/>
            </p:nvSpPr>
            <p:spPr>
              <a:xfrm>
                <a:off x="17156574" y="9049118"/>
                <a:ext cx="155623" cy="80169"/>
              </a:xfrm>
              <a:custGeom>
                <a:avLst/>
                <a:gdLst/>
                <a:ahLst/>
                <a:cxnLst>
                  <a:cxn ang="0">
                    <a:pos x="wd2" y="hd2"/>
                  </a:cxn>
                  <a:cxn ang="5400000">
                    <a:pos x="wd2" y="hd2"/>
                  </a:cxn>
                  <a:cxn ang="10800000">
                    <a:pos x="wd2" y="hd2"/>
                  </a:cxn>
                  <a:cxn ang="16200000">
                    <a:pos x="wd2" y="hd2"/>
                  </a:cxn>
                </a:cxnLst>
                <a:rect l="0" t="0" r="r" b="b"/>
                <a:pathLst>
                  <a:path w="21600" h="21407" extrusionOk="0">
                    <a:moveTo>
                      <a:pt x="0" y="15280"/>
                    </a:moveTo>
                    <a:cubicBezTo>
                      <a:pt x="3026" y="19049"/>
                      <a:pt x="6533" y="21600"/>
                      <a:pt x="10798" y="21396"/>
                    </a:cubicBezTo>
                    <a:cubicBezTo>
                      <a:pt x="15067" y="21600"/>
                      <a:pt x="18574" y="19049"/>
                      <a:pt x="21600" y="15280"/>
                    </a:cubicBezTo>
                    <a:lnTo>
                      <a:pt x="21600" y="0"/>
                    </a:lnTo>
                    <a:lnTo>
                      <a:pt x="0" y="0"/>
                    </a:lnTo>
                    <a:cubicBezTo>
                      <a:pt x="0" y="0"/>
                      <a:pt x="0" y="15280"/>
                      <a:pt x="0" y="15280"/>
                    </a:cubicBezTo>
                    <a:close/>
                  </a:path>
                </a:pathLst>
              </a:custGeom>
              <a:gr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F88E1062-A2E4-4E4B-804E-8D1E0368D873}"/>
                  </a:ext>
                </a:extLst>
              </p:cNvPr>
              <p:cNvSpPr/>
              <p:nvPr/>
            </p:nvSpPr>
            <p:spPr>
              <a:xfrm>
                <a:off x="17041612" y="8571895"/>
                <a:ext cx="387004" cy="439574"/>
              </a:xfrm>
              <a:custGeom>
                <a:avLst/>
                <a:gdLst/>
                <a:ahLst/>
                <a:cxnLst>
                  <a:cxn ang="0">
                    <a:pos x="wd2" y="hd2"/>
                  </a:cxn>
                  <a:cxn ang="5400000">
                    <a:pos x="wd2" y="hd2"/>
                  </a:cxn>
                  <a:cxn ang="10800000">
                    <a:pos x="wd2" y="hd2"/>
                  </a:cxn>
                  <a:cxn ang="16200000">
                    <a:pos x="wd2" y="hd2"/>
                  </a:cxn>
                </a:cxnLst>
                <a:rect l="0" t="0" r="r" b="b"/>
                <a:pathLst>
                  <a:path w="20632" h="21600" extrusionOk="0">
                    <a:moveTo>
                      <a:pt x="14290" y="21600"/>
                    </a:moveTo>
                    <a:cubicBezTo>
                      <a:pt x="14290" y="15680"/>
                      <a:pt x="21116" y="13789"/>
                      <a:pt x="20605" y="7894"/>
                    </a:cubicBezTo>
                    <a:cubicBezTo>
                      <a:pt x="20282" y="4174"/>
                      <a:pt x="17549" y="0"/>
                      <a:pt x="10315" y="0"/>
                    </a:cubicBezTo>
                    <a:cubicBezTo>
                      <a:pt x="3083" y="0"/>
                      <a:pt x="350" y="4174"/>
                      <a:pt x="27" y="7894"/>
                    </a:cubicBezTo>
                    <a:cubicBezTo>
                      <a:pt x="-484" y="13789"/>
                      <a:pt x="6342" y="15680"/>
                      <a:pt x="6342" y="21600"/>
                    </a:cubicBezTo>
                    <a:cubicBezTo>
                      <a:pt x="6342" y="21600"/>
                      <a:pt x="14290" y="21600"/>
                      <a:pt x="14290" y="21600"/>
                    </a:cubicBezTo>
                    <a:close/>
                  </a:path>
                </a:pathLst>
              </a:custGeom>
              <a:gr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
        <p:nvSpPr>
          <p:cNvPr id="18" name="Projection">
            <a:extLst>
              <a:ext uri="{FF2B5EF4-FFF2-40B4-BE49-F238E27FC236}">
                <a16:creationId xmlns:a16="http://schemas.microsoft.com/office/drawing/2014/main" id="{8A38C9CC-B245-4B85-84CA-47077B104E61}"/>
              </a:ext>
            </a:extLst>
          </p:cNvPr>
          <p:cNvSpPr/>
          <p:nvPr/>
        </p:nvSpPr>
        <p:spPr>
          <a:xfrm>
            <a:off x="2581298" y="5976821"/>
            <a:ext cx="4292753"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b="1">
                <a:solidFill>
                  <a:srgbClr val="1DAFED"/>
                </a:solidFill>
              </a:defRPr>
            </a:lvl1pPr>
          </a:lstStyle>
          <a:p>
            <a:r>
              <a:rPr lang="zh-CN" altLang="en-US" sz="4400" b="0" dirty="0">
                <a:solidFill>
                  <a:srgbClr val="01A3FE"/>
                </a:solidFill>
              </a:rPr>
              <a:t>思路</a:t>
            </a:r>
            <a:endParaRPr sz="4400" b="0" dirty="0">
              <a:solidFill>
                <a:srgbClr val="01A3FE"/>
              </a:solidFill>
            </a:endParaRPr>
          </a:p>
        </p:txBody>
      </p:sp>
      <p:sp>
        <p:nvSpPr>
          <p:cNvPr id="20" name="Shape">
            <a:extLst>
              <a:ext uri="{FF2B5EF4-FFF2-40B4-BE49-F238E27FC236}">
                <a16:creationId xmlns:a16="http://schemas.microsoft.com/office/drawing/2014/main" id="{0A73EA90-EB31-4AC2-8008-8FEF6836B2E3}"/>
              </a:ext>
            </a:extLst>
          </p:cNvPr>
          <p:cNvSpPr/>
          <p:nvPr/>
        </p:nvSpPr>
        <p:spPr>
          <a:xfrm>
            <a:off x="18447134" y="2917110"/>
            <a:ext cx="1952221" cy="1820899"/>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rgbClr val="01A3FE"/>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pic>
        <p:nvPicPr>
          <p:cNvPr id="22" name="图形 21" descr="用户">
            <a:extLst>
              <a:ext uri="{FF2B5EF4-FFF2-40B4-BE49-F238E27FC236}">
                <a16:creationId xmlns:a16="http://schemas.microsoft.com/office/drawing/2014/main" id="{E159AAEE-355B-4A34-80D0-7AF6368CAB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148040" y="8424292"/>
            <a:ext cx="2551682" cy="2551682"/>
          </a:xfrm>
          <a:prstGeom prst="rect">
            <a:avLst/>
          </a:prstGeom>
        </p:spPr>
      </p:pic>
      <p:cxnSp>
        <p:nvCxnSpPr>
          <p:cNvPr id="24" name="直接箭头连接符 23">
            <a:extLst>
              <a:ext uri="{FF2B5EF4-FFF2-40B4-BE49-F238E27FC236}">
                <a16:creationId xmlns:a16="http://schemas.microsoft.com/office/drawing/2014/main" id="{9B116389-F6A3-4360-A46D-01450DA41865}"/>
              </a:ext>
            </a:extLst>
          </p:cNvPr>
          <p:cNvCxnSpPr>
            <a:stCxn id="22" idx="0"/>
          </p:cNvCxnSpPr>
          <p:nvPr/>
        </p:nvCxnSpPr>
        <p:spPr>
          <a:xfrm flipV="1">
            <a:off x="19423881" y="5228185"/>
            <a:ext cx="0" cy="3196107"/>
          </a:xfrm>
          <a:prstGeom prst="straightConnector1">
            <a:avLst/>
          </a:prstGeom>
          <a:ln w="57150" cap="flat" cmpd="sng" algn="ctr">
            <a:solidFill>
              <a:schemeClr val="tx2">
                <a:lumMod val="60000"/>
                <a:lumOff val="40000"/>
              </a:schemeClr>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6" name="图形 25" descr="问号">
            <a:extLst>
              <a:ext uri="{FF2B5EF4-FFF2-40B4-BE49-F238E27FC236}">
                <a16:creationId xmlns:a16="http://schemas.microsoft.com/office/drawing/2014/main" id="{D8BE5106-9722-4E63-81B6-B1D67D1DAC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640705" y="6016032"/>
            <a:ext cx="1565078" cy="1565078"/>
          </a:xfrm>
          <a:prstGeom prst="rect">
            <a:avLst/>
          </a:prstGeom>
        </p:spPr>
      </p:pic>
      <p:sp>
        <p:nvSpPr>
          <p:cNvPr id="28" name="Shape">
            <a:extLst>
              <a:ext uri="{FF2B5EF4-FFF2-40B4-BE49-F238E27FC236}">
                <a16:creationId xmlns:a16="http://schemas.microsoft.com/office/drawing/2014/main" id="{55C42188-B95D-422B-A7C3-047BE01E8478}"/>
              </a:ext>
            </a:extLst>
          </p:cNvPr>
          <p:cNvSpPr/>
          <p:nvPr/>
        </p:nvSpPr>
        <p:spPr>
          <a:xfrm>
            <a:off x="12489786" y="6255384"/>
            <a:ext cx="1998703" cy="1669097"/>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tx2">
              <a:lumMod val="60000"/>
              <a:lumOff val="40000"/>
            </a:scheme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cxnSp>
        <p:nvCxnSpPr>
          <p:cNvPr id="30" name="连接符: 曲线 29">
            <a:extLst>
              <a:ext uri="{FF2B5EF4-FFF2-40B4-BE49-F238E27FC236}">
                <a16:creationId xmlns:a16="http://schemas.microsoft.com/office/drawing/2014/main" id="{3F6C6575-B2E1-4C14-BA07-E658F81C8C6E}"/>
              </a:ext>
            </a:extLst>
          </p:cNvPr>
          <p:cNvCxnSpPr>
            <a:cxnSpLocks/>
          </p:cNvCxnSpPr>
          <p:nvPr/>
        </p:nvCxnSpPr>
        <p:spPr>
          <a:xfrm rot="10800000">
            <a:off x="14663622" y="7295278"/>
            <a:ext cx="3221182" cy="2783898"/>
          </a:xfrm>
          <a:prstGeom prst="curvedConnector3">
            <a:avLst>
              <a:gd name="adj1" fmla="val 50000"/>
            </a:avLst>
          </a:prstGeom>
          <a:noFill/>
          <a:ln w="381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791F7D59-47A9-42AA-9D19-8E7A088B6794}"/>
                  </a:ext>
                </a:extLst>
              </p:cNvPr>
              <p:cNvSpPr txBox="1"/>
              <p:nvPr/>
            </p:nvSpPr>
            <p:spPr>
              <a:xfrm>
                <a:off x="-45504" y="8170285"/>
                <a:ext cx="14552124" cy="17602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lang="zh-CN" altLang="en-US" sz="5400" i="1" smtClean="0">
                          <a:latin typeface="Cambria Math" panose="02040503050406030204" pitchFamily="18" charset="0"/>
                        </a:rPr>
                        <m:t>𝜎</m:t>
                      </m:r>
                      <m:d>
                        <m:dPr>
                          <m:ctrlPr>
                            <a:rPr lang="en-US" altLang="zh-CN" sz="5400" i="1">
                              <a:latin typeface="Cambria Math" panose="02040503050406030204" pitchFamily="18" charset="0"/>
                            </a:rPr>
                          </m:ctrlPr>
                        </m:dPr>
                        <m:e>
                          <m:r>
                            <a:rPr lang="en-US" altLang="zh-CN" sz="5400" b="0" i="1" smtClean="0">
                              <a:latin typeface="Cambria Math" panose="02040503050406030204" pitchFamily="18" charset="0"/>
                            </a:rPr>
                            <m:t>𝑢</m:t>
                          </m:r>
                          <m:r>
                            <a:rPr lang="en-US" altLang="zh-CN" sz="5400" i="1">
                              <a:latin typeface="Cambria Math" panose="02040503050406030204" pitchFamily="18" charset="0"/>
                            </a:rPr>
                            <m:t>,</m:t>
                          </m:r>
                          <m:r>
                            <a:rPr lang="en-US" altLang="zh-CN" sz="5400" b="0" i="1" smtClean="0">
                              <a:latin typeface="Cambria Math" panose="02040503050406030204" pitchFamily="18" charset="0"/>
                            </a:rPr>
                            <m:t>𝑙</m:t>
                          </m:r>
                        </m:e>
                      </m:d>
                      <m:r>
                        <a:rPr lang="en-US" altLang="zh-CN" sz="5400" i="1">
                          <a:latin typeface="Cambria Math" panose="02040503050406030204" pitchFamily="18" charset="0"/>
                        </a:rPr>
                        <m:t> </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f>
                        <m:fPr>
                          <m:ctrlPr>
                            <a:rPr lang="en-US" altLang="zh-CN" sz="5400" i="1">
                              <a:latin typeface="Cambria Math" panose="02040503050406030204" pitchFamily="18" charset="0"/>
                            </a:rPr>
                          </m:ctrlPr>
                        </m:fPr>
                        <m:num>
                          <m:d>
                            <m:dPr>
                              <m:begChr m:val="|"/>
                              <m:endChr m:val="|"/>
                              <m:ctrlPr>
                                <a:rPr lang="en-US" altLang="zh-CN" sz="5400" i="1">
                                  <a:latin typeface="Cambria Math" panose="02040503050406030204" pitchFamily="18" charset="0"/>
                                </a:rPr>
                              </m:ctrlPr>
                            </m:dPr>
                            <m:e>
                              <m:r>
                                <a:rPr lang="el-GR" altLang="zh-CN" sz="5400" i="1">
                                  <a:latin typeface="Cambria Math" panose="02040503050406030204" pitchFamily="18" charset="0"/>
                                </a:rPr>
                                <m:t>𝛤</m:t>
                              </m:r>
                              <m:d>
                                <m:dPr>
                                  <m:ctrlPr>
                                    <a:rPr lang="en-US" altLang="zh-CN" sz="5400" i="1">
                                      <a:latin typeface="Cambria Math" panose="02040503050406030204" pitchFamily="18" charset="0"/>
                                    </a:rPr>
                                  </m:ctrlPr>
                                </m:dPr>
                                <m:e>
                                  <m:r>
                                    <a:rPr lang="en-US" altLang="zh-CN" sz="5400" i="1">
                                      <a:latin typeface="Cambria Math" panose="02040503050406030204" pitchFamily="18" charset="0"/>
                                    </a:rPr>
                                    <m:t>𝑢</m:t>
                                  </m:r>
                                </m:e>
                              </m:d>
                              <m:r>
                                <a:rPr lang="en-US" altLang="zh-CN" sz="5400" i="1">
                                  <a:latin typeface="Cambria Math" panose="02040503050406030204" pitchFamily="18" charset="0"/>
                                  <a:ea typeface="Cambria Math" panose="02040503050406030204" pitchFamily="18" charset="0"/>
                                </a:rPr>
                                <m:t>∩</m:t>
                              </m:r>
                              <m:r>
                                <a:rPr lang="el-GR" altLang="zh-CN" sz="5400" i="1">
                                  <a:latin typeface="Cambria Math" panose="02040503050406030204" pitchFamily="18" charset="0"/>
                                </a:rPr>
                                <m:t>𝛤</m:t>
                              </m:r>
                              <m:d>
                                <m:dPr>
                                  <m:ctrlPr>
                                    <a:rPr lang="en-US" altLang="zh-CN" sz="5400" i="1">
                                      <a:latin typeface="Cambria Math" panose="02040503050406030204" pitchFamily="18" charset="0"/>
                                    </a:rPr>
                                  </m:ctrlPr>
                                </m:dPr>
                                <m:e>
                                  <m:r>
                                    <a:rPr lang="en-US" altLang="zh-CN" sz="5400" i="1">
                                      <a:latin typeface="Cambria Math" panose="02040503050406030204" pitchFamily="18" charset="0"/>
                                    </a:rPr>
                                    <m:t>𝑙</m:t>
                                  </m:r>
                                </m:e>
                              </m:d>
                            </m:e>
                          </m:d>
                        </m:num>
                        <m:den>
                          <m:d>
                            <m:dPr>
                              <m:begChr m:val="|"/>
                              <m:endChr m:val="|"/>
                              <m:ctrlPr>
                                <a:rPr lang="en-US" altLang="zh-CN" sz="5400" i="1">
                                  <a:latin typeface="Cambria Math" panose="02040503050406030204" pitchFamily="18" charset="0"/>
                                </a:rPr>
                              </m:ctrlPr>
                            </m:dPr>
                            <m:e>
                              <m:r>
                                <a:rPr lang="el-GR" altLang="zh-CN" sz="5400" i="1">
                                  <a:latin typeface="Cambria Math" panose="02040503050406030204" pitchFamily="18" charset="0"/>
                                </a:rPr>
                                <m:t>𝛤</m:t>
                              </m:r>
                              <m:d>
                                <m:dPr>
                                  <m:ctrlPr>
                                    <a:rPr lang="en-US" altLang="zh-CN" sz="5400" i="1">
                                      <a:latin typeface="Cambria Math" panose="02040503050406030204" pitchFamily="18" charset="0"/>
                                    </a:rPr>
                                  </m:ctrlPr>
                                </m:dPr>
                                <m:e>
                                  <m:r>
                                    <a:rPr lang="en-US" altLang="zh-CN" sz="5400" i="1">
                                      <a:latin typeface="Cambria Math" panose="02040503050406030204" pitchFamily="18" charset="0"/>
                                    </a:rPr>
                                    <m:t>𝑢</m:t>
                                  </m:r>
                                </m:e>
                              </m:d>
                              <m:r>
                                <a:rPr lang="en-US" altLang="zh-CN" sz="5400" i="1">
                                  <a:latin typeface="Cambria Math" panose="02040503050406030204" pitchFamily="18" charset="0"/>
                                </a:rPr>
                                <m:t>∪</m:t>
                              </m:r>
                              <m:r>
                                <a:rPr lang="el-GR" altLang="zh-CN" sz="5400" i="1">
                                  <a:latin typeface="Cambria Math" panose="02040503050406030204" pitchFamily="18" charset="0"/>
                                </a:rPr>
                                <m:t>𝛤</m:t>
                              </m:r>
                              <m:d>
                                <m:dPr>
                                  <m:ctrlPr>
                                    <a:rPr lang="en-US" altLang="zh-CN" sz="5400" i="1">
                                      <a:latin typeface="Cambria Math" panose="02040503050406030204" pitchFamily="18" charset="0"/>
                                    </a:rPr>
                                  </m:ctrlPr>
                                </m:dPr>
                                <m:e>
                                  <m:r>
                                    <a:rPr lang="en-US" altLang="zh-CN" sz="5400" i="1">
                                      <a:latin typeface="Cambria Math" panose="02040503050406030204" pitchFamily="18" charset="0"/>
                                    </a:rPr>
                                    <m:t>𝑙</m:t>
                                  </m:r>
                                </m:e>
                              </m:d>
                            </m:e>
                          </m:d>
                        </m:den>
                      </m:f>
                      <m:r>
                        <a:rPr lang="en-US" altLang="zh-CN" sz="5400" b="0" i="1" smtClean="0">
                          <a:latin typeface="Cambria Math" panose="02040503050406030204" pitchFamily="18" charset="0"/>
                        </a:rPr>
                        <m:t>=</m:t>
                      </m:r>
                      <m:f>
                        <m:fPr>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ctrlPr>
                        </m:fPr>
                        <m:num>
                          <m:r>
                            <a:rPr lang="en-US" altLang="zh-CN" sz="5400" i="1">
                              <a:latin typeface="Cambria Math" panose="02040503050406030204" pitchFamily="18" charset="0"/>
                            </a:rPr>
                            <m:t>|</m:t>
                          </m:r>
                          <m:sSub>
                            <m:sSubPr>
                              <m:ctrlPr>
                                <a:rPr lang="el-GR" altLang="zh-CN" sz="5400" i="1">
                                  <a:latin typeface="Cambria Math" panose="02040503050406030204" pitchFamily="18" charset="0"/>
                                </a:rPr>
                              </m:ctrlPr>
                            </m:sSubPr>
                            <m:e>
                              <m:r>
                                <a:rPr lang="el-GR" altLang="zh-CN" sz="5400" i="1">
                                  <a:latin typeface="Cambria Math" panose="02040503050406030204" pitchFamily="18" charset="0"/>
                                </a:rPr>
                                <m:t>𝛤</m:t>
                              </m:r>
                            </m:e>
                            <m:sub>
                              <m:r>
                                <a:rPr lang="en-US" altLang="zh-CN" sz="5400" i="1">
                                  <a:latin typeface="Cambria Math" panose="02040503050406030204" pitchFamily="18" charset="0"/>
                                </a:rPr>
                                <m:t>𝑜𝑢𝑡</m:t>
                              </m:r>
                            </m:sub>
                          </m:sSub>
                          <m:r>
                            <a:rPr lang="en-US" altLang="zh-CN" sz="5400" i="1">
                              <a:latin typeface="Cambria Math" panose="02040503050406030204" pitchFamily="18" charset="0"/>
                            </a:rPr>
                            <m:t>(</m:t>
                          </m:r>
                          <m:r>
                            <a:rPr lang="en-US" altLang="zh-CN" sz="5400" b="0" i="1" smtClean="0">
                              <a:latin typeface="Cambria Math" panose="02040503050406030204" pitchFamily="18" charset="0"/>
                            </a:rPr>
                            <m:t>𝑢</m:t>
                          </m:r>
                          <m:r>
                            <a:rPr lang="en-US" altLang="zh-CN" sz="5400" i="1">
                              <a:latin typeface="Cambria Math" panose="02040503050406030204" pitchFamily="18" charset="0"/>
                            </a:rPr>
                            <m:t>)</m:t>
                          </m:r>
                          <m:r>
                            <a:rPr lang="en-US" altLang="zh-CN" sz="5400" i="1" smtClean="0">
                              <a:latin typeface="Cambria Math" panose="02040503050406030204" pitchFamily="18" charset="0"/>
                              <a:ea typeface="Cambria Math" panose="02040503050406030204" pitchFamily="18" charset="0"/>
                            </a:rPr>
                            <m:t>∩</m:t>
                          </m:r>
                          <m:r>
                            <a:rPr lang="el-GR" altLang="zh-CN" sz="5400" i="1">
                              <a:latin typeface="Cambria Math" panose="02040503050406030204" pitchFamily="18" charset="0"/>
                            </a:rPr>
                            <m:t>𝛤</m:t>
                          </m:r>
                          <m:r>
                            <a:rPr lang="en-US" altLang="zh-CN" sz="5400" i="1">
                              <a:latin typeface="Cambria Math" panose="02040503050406030204" pitchFamily="18" charset="0"/>
                            </a:rPr>
                            <m:t>(</m:t>
                          </m:r>
                          <m:r>
                            <a:rPr lang="en-US" altLang="zh-CN" sz="5400" b="0" i="1" smtClean="0">
                              <a:latin typeface="Cambria Math" panose="02040503050406030204" pitchFamily="18" charset="0"/>
                            </a:rPr>
                            <m:t>𝑙</m:t>
                          </m:r>
                          <m:r>
                            <a:rPr lang="en-US" altLang="zh-CN" sz="5400" i="1">
                              <a:latin typeface="Cambria Math" panose="02040503050406030204" pitchFamily="18" charset="0"/>
                            </a:rPr>
                            <m:t>)|</m:t>
                          </m:r>
                        </m:num>
                        <m:den>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sSub>
                            <m:sSubPr>
                              <m:ctrlPr>
                                <a:rPr kumimoji="0" lang="el-GR" altLang="zh-CN" sz="5400" b="0" i="1" u="none" strike="noStrike" cap="none" spc="0" normalizeH="0" baseline="0" smtClean="0">
                                  <a:ln>
                                    <a:noFill/>
                                  </a:ln>
                                  <a:solidFill>
                                    <a:srgbClr val="53585F"/>
                                  </a:solidFill>
                                  <a:effectLst/>
                                  <a:uFillTx/>
                                  <a:latin typeface="Cambria Math" panose="02040503050406030204" pitchFamily="18" charset="0"/>
                                  <a:sym typeface="Helvetica"/>
                                </a:rPr>
                              </m:ctrlPr>
                            </m:sSubPr>
                            <m:e>
                              <m:r>
                                <a:rPr lang="el-GR" altLang="zh-CN" sz="5400" i="1">
                                  <a:latin typeface="Cambria Math" panose="02040503050406030204" pitchFamily="18" charset="0"/>
                                </a:rPr>
                                <m:t>𝛤</m:t>
                              </m:r>
                            </m:e>
                            <m:sub>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𝑜𝑢𝑡</m:t>
                              </m:r>
                            </m:sub>
                          </m:sSub>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𝑢</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r>
                            <a:rPr lang="el-GR" altLang="zh-CN" sz="5400" i="1">
                              <a:latin typeface="Cambria Math" panose="02040503050406030204" pitchFamily="18" charset="0"/>
                            </a:rPr>
                            <m:t>𝛤</m:t>
                          </m:r>
                          <m:r>
                            <a:rPr lang="en-US" altLang="zh-CN" sz="5400" i="1">
                              <a:latin typeface="Cambria Math" panose="02040503050406030204" pitchFamily="18" charset="0"/>
                            </a:rPr>
                            <m:t>(</m:t>
                          </m:r>
                          <m:r>
                            <a:rPr lang="en-US" altLang="zh-CN" sz="5400" b="0" i="1" smtClean="0">
                              <a:latin typeface="Cambria Math" panose="02040503050406030204" pitchFamily="18" charset="0"/>
                            </a:rPr>
                            <m:t>𝑙</m:t>
                          </m:r>
                          <m:r>
                            <a:rPr lang="en-US" altLang="zh-CN" sz="5400" i="1">
                              <a:latin typeface="Cambria Math" panose="02040503050406030204" pitchFamily="18" charset="0"/>
                            </a:rPr>
                            <m:t>)</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den>
                      </m:f>
                    </m:oMath>
                  </m:oMathPara>
                </a14:m>
                <a:endParaRPr kumimoji="0" lang="zh-CN" altLang="en-US" sz="3600" b="0" i="1" u="none" strike="noStrike" cap="none" spc="0" normalizeH="0" baseline="0" dirty="0">
                  <a:ln>
                    <a:noFill/>
                  </a:ln>
                  <a:solidFill>
                    <a:srgbClr val="53585F"/>
                  </a:solidFill>
                  <a:effectLst/>
                  <a:uFillTx/>
                  <a:sym typeface="Helvetica"/>
                </a:endParaRPr>
              </a:p>
            </p:txBody>
          </p:sp>
        </mc:Choice>
        <mc:Fallback xmlns="">
          <p:sp>
            <p:nvSpPr>
              <p:cNvPr id="35" name="文本框 34">
                <a:extLst>
                  <a:ext uri="{FF2B5EF4-FFF2-40B4-BE49-F238E27FC236}">
                    <a16:creationId xmlns:a16="http://schemas.microsoft.com/office/drawing/2014/main" id="{791F7D59-47A9-42AA-9D19-8E7A088B6794}"/>
                  </a:ext>
                </a:extLst>
              </p:cNvPr>
              <p:cNvSpPr txBox="1">
                <a:spLocks noRot="1" noChangeAspect="1" noMove="1" noResize="1" noEditPoints="1" noAdjustHandles="1" noChangeArrowheads="1" noChangeShapeType="1" noTextEdit="1"/>
              </p:cNvSpPr>
              <p:nvPr/>
            </p:nvSpPr>
            <p:spPr>
              <a:xfrm>
                <a:off x="-45504" y="8170285"/>
                <a:ext cx="14552124" cy="1760225"/>
              </a:xfrm>
              <a:prstGeom prst="rect">
                <a:avLst/>
              </a:prstGeom>
              <a:blipFill>
                <a:blip r:embed="rId6"/>
                <a:stretch>
                  <a:fillRect/>
                </a:stretch>
              </a:blipFill>
              <a:ln w="12700" cap="flat">
                <a:noFill/>
                <a:miter lim="400000"/>
              </a:ln>
              <a:effectLst/>
            </p:spPr>
            <p:txBody>
              <a:bodyPr/>
              <a:lstStyle/>
              <a:p>
                <a:r>
                  <a:rPr lang="zh-CN" altLang="en-US">
                    <a:noFill/>
                  </a:rPr>
                  <a:t> </a:t>
                </a:r>
              </a:p>
            </p:txBody>
          </p:sp>
        </mc:Fallback>
      </mc:AlternateContent>
      <p:cxnSp>
        <p:nvCxnSpPr>
          <p:cNvPr id="37" name="连接符: 曲线 36">
            <a:extLst>
              <a:ext uri="{FF2B5EF4-FFF2-40B4-BE49-F238E27FC236}">
                <a16:creationId xmlns:a16="http://schemas.microsoft.com/office/drawing/2014/main" id="{3014E131-1095-4D61-8FCD-C01A553B94B3}"/>
              </a:ext>
            </a:extLst>
          </p:cNvPr>
          <p:cNvCxnSpPr>
            <a:cxnSpLocks/>
          </p:cNvCxnSpPr>
          <p:nvPr/>
        </p:nvCxnSpPr>
        <p:spPr>
          <a:xfrm flipV="1">
            <a:off x="14663622" y="3997520"/>
            <a:ext cx="3484418" cy="2860480"/>
          </a:xfrm>
          <a:prstGeom prst="curvedConnector3">
            <a:avLst/>
          </a:prstGeom>
          <a:noFill/>
          <a:ln w="381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A254ACA4-9EE6-4AAC-890D-C655CA1F9EC9}"/>
                  </a:ext>
                </a:extLst>
              </p:cNvPr>
              <p:cNvSpPr/>
              <p:nvPr/>
            </p:nvSpPr>
            <p:spPr>
              <a:xfrm>
                <a:off x="2019203" y="10856536"/>
                <a:ext cx="3930884"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5400" smtClean="0">
                          <a:latin typeface="Cambria Math" panose="02040503050406030204" pitchFamily="18" charset="0"/>
                        </a:rPr>
                        <m:t>AUC</m:t>
                      </m:r>
                      <m:r>
                        <a:rPr lang="en-US" altLang="zh-CN" sz="5400" i="1">
                          <a:latin typeface="Cambria Math" panose="02040503050406030204" pitchFamily="18" charset="0"/>
                        </a:rPr>
                        <m:t>=</m:t>
                      </m:r>
                      <m:r>
                        <a:rPr lang="en-US" altLang="zh-CN" sz="5400" b="0" i="1" smtClean="0">
                          <a:latin typeface="Cambria Math" panose="02040503050406030204" pitchFamily="18" charset="0"/>
                        </a:rPr>
                        <m:t>74%</m:t>
                      </m:r>
                    </m:oMath>
                  </m:oMathPara>
                </a14:m>
                <a:endParaRPr lang="zh-CN" altLang="en-US" sz="5400" dirty="0"/>
              </a:p>
            </p:txBody>
          </p:sp>
        </mc:Choice>
        <mc:Fallback xmlns="">
          <p:sp>
            <p:nvSpPr>
              <p:cNvPr id="39" name="矩形 38">
                <a:extLst>
                  <a:ext uri="{FF2B5EF4-FFF2-40B4-BE49-F238E27FC236}">
                    <a16:creationId xmlns:a16="http://schemas.microsoft.com/office/drawing/2014/main" id="{A254ACA4-9EE6-4AAC-890D-C655CA1F9EC9}"/>
                  </a:ext>
                </a:extLst>
              </p:cNvPr>
              <p:cNvSpPr>
                <a:spLocks noRot="1" noChangeAspect="1" noMove="1" noResize="1" noEditPoints="1" noAdjustHandles="1" noChangeArrowheads="1" noChangeShapeType="1" noTextEdit="1"/>
              </p:cNvSpPr>
              <p:nvPr/>
            </p:nvSpPr>
            <p:spPr>
              <a:xfrm>
                <a:off x="2019203" y="10856536"/>
                <a:ext cx="3930884" cy="92333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25606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elcome to Our Company">
            <a:extLst>
              <a:ext uri="{FF2B5EF4-FFF2-40B4-BE49-F238E27FC236}">
                <a16:creationId xmlns:a16="http://schemas.microsoft.com/office/drawing/2014/main" id="{A3016BD3-3EA6-4D73-BF9A-25C416BEFBB8}"/>
              </a:ext>
            </a:extLst>
          </p:cNvPr>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solidFill>
                  <a:srgbClr val="01A3FE"/>
                </a:solidFill>
              </a:rPr>
              <a:t>边预测</a:t>
            </a:r>
            <a:endParaRPr dirty="0">
              <a:solidFill>
                <a:srgbClr val="01A3FE"/>
              </a:solidFill>
            </a:endParaRPr>
          </a:p>
        </p:txBody>
      </p:sp>
      <p:grpSp>
        <p:nvGrpSpPr>
          <p:cNvPr id="16" name="组合 15">
            <a:extLst>
              <a:ext uri="{FF2B5EF4-FFF2-40B4-BE49-F238E27FC236}">
                <a16:creationId xmlns:a16="http://schemas.microsoft.com/office/drawing/2014/main" id="{1A01007B-F24F-4D99-9E0F-9EA506C6F709}"/>
              </a:ext>
            </a:extLst>
          </p:cNvPr>
          <p:cNvGrpSpPr/>
          <p:nvPr/>
        </p:nvGrpSpPr>
        <p:grpSpPr>
          <a:xfrm>
            <a:off x="4401805" y="4281652"/>
            <a:ext cx="654355" cy="946533"/>
            <a:chOff x="17041612" y="8571895"/>
            <a:chExt cx="387004" cy="557392"/>
          </a:xfrm>
          <a:solidFill>
            <a:schemeClr val="bg1"/>
          </a:solidFill>
        </p:grpSpPr>
        <p:sp>
          <p:nvSpPr>
            <p:cNvPr id="11" name="Shape">
              <a:extLst>
                <a:ext uri="{FF2B5EF4-FFF2-40B4-BE49-F238E27FC236}">
                  <a16:creationId xmlns:a16="http://schemas.microsoft.com/office/drawing/2014/main" id="{BCCE39E4-74D5-46A3-A441-E1237FF0F769}"/>
                </a:ext>
              </a:extLst>
            </p:cNvPr>
            <p:cNvSpPr/>
            <p:nvPr/>
          </p:nvSpPr>
          <p:spPr>
            <a:xfrm>
              <a:off x="17156574" y="9049118"/>
              <a:ext cx="155623" cy="80169"/>
            </a:xfrm>
            <a:custGeom>
              <a:avLst/>
              <a:gdLst/>
              <a:ahLst/>
              <a:cxnLst>
                <a:cxn ang="0">
                  <a:pos x="wd2" y="hd2"/>
                </a:cxn>
                <a:cxn ang="5400000">
                  <a:pos x="wd2" y="hd2"/>
                </a:cxn>
                <a:cxn ang="10800000">
                  <a:pos x="wd2" y="hd2"/>
                </a:cxn>
                <a:cxn ang="16200000">
                  <a:pos x="wd2" y="hd2"/>
                </a:cxn>
              </a:cxnLst>
              <a:rect l="0" t="0" r="r" b="b"/>
              <a:pathLst>
                <a:path w="21600" h="21407" extrusionOk="0">
                  <a:moveTo>
                    <a:pt x="0" y="15280"/>
                  </a:moveTo>
                  <a:cubicBezTo>
                    <a:pt x="3026" y="19049"/>
                    <a:pt x="6533" y="21600"/>
                    <a:pt x="10798" y="21396"/>
                  </a:cubicBezTo>
                  <a:cubicBezTo>
                    <a:pt x="15067" y="21600"/>
                    <a:pt x="18574" y="19049"/>
                    <a:pt x="21600" y="15280"/>
                  </a:cubicBezTo>
                  <a:lnTo>
                    <a:pt x="21600" y="0"/>
                  </a:lnTo>
                  <a:lnTo>
                    <a:pt x="0" y="0"/>
                  </a:lnTo>
                  <a:cubicBezTo>
                    <a:pt x="0" y="0"/>
                    <a:pt x="0" y="15280"/>
                    <a:pt x="0" y="15280"/>
                  </a:cubicBezTo>
                  <a:close/>
                </a:path>
              </a:pathLst>
            </a:custGeom>
            <a:gr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2" name="Shape">
              <a:extLst>
                <a:ext uri="{FF2B5EF4-FFF2-40B4-BE49-F238E27FC236}">
                  <a16:creationId xmlns:a16="http://schemas.microsoft.com/office/drawing/2014/main" id="{F88E1062-A2E4-4E4B-804E-8D1E0368D873}"/>
                </a:ext>
              </a:extLst>
            </p:cNvPr>
            <p:cNvSpPr/>
            <p:nvPr/>
          </p:nvSpPr>
          <p:spPr>
            <a:xfrm>
              <a:off x="17041612" y="8571895"/>
              <a:ext cx="387004" cy="439574"/>
            </a:xfrm>
            <a:custGeom>
              <a:avLst/>
              <a:gdLst/>
              <a:ahLst/>
              <a:cxnLst>
                <a:cxn ang="0">
                  <a:pos x="wd2" y="hd2"/>
                </a:cxn>
                <a:cxn ang="5400000">
                  <a:pos x="wd2" y="hd2"/>
                </a:cxn>
                <a:cxn ang="10800000">
                  <a:pos x="wd2" y="hd2"/>
                </a:cxn>
                <a:cxn ang="16200000">
                  <a:pos x="wd2" y="hd2"/>
                </a:cxn>
              </a:cxnLst>
              <a:rect l="0" t="0" r="r" b="b"/>
              <a:pathLst>
                <a:path w="20632" h="21600" extrusionOk="0">
                  <a:moveTo>
                    <a:pt x="14290" y="21600"/>
                  </a:moveTo>
                  <a:cubicBezTo>
                    <a:pt x="14290" y="15680"/>
                    <a:pt x="21116" y="13789"/>
                    <a:pt x="20605" y="7894"/>
                  </a:cubicBezTo>
                  <a:cubicBezTo>
                    <a:pt x="20282" y="4174"/>
                    <a:pt x="17549" y="0"/>
                    <a:pt x="10315" y="0"/>
                  </a:cubicBezTo>
                  <a:cubicBezTo>
                    <a:pt x="3083" y="0"/>
                    <a:pt x="350" y="4174"/>
                    <a:pt x="27" y="7894"/>
                  </a:cubicBezTo>
                  <a:cubicBezTo>
                    <a:pt x="-484" y="13789"/>
                    <a:pt x="6342" y="15680"/>
                    <a:pt x="6342" y="21600"/>
                  </a:cubicBezTo>
                  <a:cubicBezTo>
                    <a:pt x="6342" y="21600"/>
                    <a:pt x="14290" y="21600"/>
                    <a:pt x="14290" y="21600"/>
                  </a:cubicBezTo>
                  <a:close/>
                </a:path>
              </a:pathLst>
            </a:custGeom>
            <a:gr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18" name="Projection">
            <a:extLst>
              <a:ext uri="{FF2B5EF4-FFF2-40B4-BE49-F238E27FC236}">
                <a16:creationId xmlns:a16="http://schemas.microsoft.com/office/drawing/2014/main" id="{8A38C9CC-B245-4B85-84CA-47077B104E61}"/>
              </a:ext>
            </a:extLst>
          </p:cNvPr>
          <p:cNvSpPr/>
          <p:nvPr/>
        </p:nvSpPr>
        <p:spPr>
          <a:xfrm>
            <a:off x="2581298" y="5976821"/>
            <a:ext cx="4292753" cy="77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b="1">
                <a:solidFill>
                  <a:srgbClr val="1DAFED"/>
                </a:solidFill>
              </a:defRPr>
            </a:lvl1pPr>
          </a:lstStyle>
          <a:p>
            <a:r>
              <a:rPr lang="zh-CN" altLang="en-US" sz="4400" b="0" dirty="0">
                <a:solidFill>
                  <a:srgbClr val="01A3FE"/>
                </a:solidFill>
              </a:rPr>
              <a:t>思路</a:t>
            </a:r>
            <a:endParaRPr sz="4400" b="0" dirty="0">
              <a:solidFill>
                <a:srgbClr val="01A3FE"/>
              </a:solidFill>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9E23D200-7F4F-4AE3-9C48-B28FAC5DEA20}"/>
                  </a:ext>
                </a:extLst>
              </p:cNvPr>
              <p:cNvSpPr txBox="1"/>
              <p:nvPr/>
            </p:nvSpPr>
            <p:spPr>
              <a:xfrm>
                <a:off x="-35524" y="7410992"/>
                <a:ext cx="14027087" cy="2029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p>
                        <m:sSupPr>
                          <m:ctrlPr>
                            <a:rPr lang="en-US" altLang="zh-CN" sz="5400" i="1" smtClean="0">
                              <a:latin typeface="Cambria Math" panose="02040503050406030204" pitchFamily="18" charset="0"/>
                            </a:rPr>
                          </m:ctrlPr>
                        </m:sSupPr>
                        <m:e>
                          <m:r>
                            <a:rPr lang="zh-CN" altLang="en-US" sz="5400" i="1">
                              <a:latin typeface="Cambria Math" panose="02040503050406030204" pitchFamily="18" charset="0"/>
                            </a:rPr>
                            <m:t>𝜎</m:t>
                          </m:r>
                        </m:e>
                        <m:sup>
                          <m:r>
                            <a:rPr lang="en-US" altLang="zh-CN" sz="5400" b="0" i="1" smtClean="0">
                              <a:latin typeface="Cambria Math" panose="02040503050406030204" pitchFamily="18" charset="0"/>
                            </a:rPr>
                            <m:t>𝑎𝑑𝑗𝑢𝑠𝑡𝑒𝑑</m:t>
                          </m:r>
                        </m:sup>
                      </m:sSup>
                      <m:d>
                        <m:dPr>
                          <m:ctrlPr>
                            <a:rPr lang="en-US" altLang="zh-CN" sz="5400" i="1">
                              <a:latin typeface="Cambria Math" panose="02040503050406030204" pitchFamily="18" charset="0"/>
                            </a:rPr>
                          </m:ctrlPr>
                        </m:dPr>
                        <m:e>
                          <m:r>
                            <a:rPr lang="en-US" altLang="zh-CN" sz="5400" i="1">
                              <a:latin typeface="Cambria Math" panose="02040503050406030204" pitchFamily="18" charset="0"/>
                            </a:rPr>
                            <m:t>𝑢</m:t>
                          </m:r>
                          <m:r>
                            <a:rPr lang="en-US" altLang="zh-CN" sz="5400" i="1">
                              <a:latin typeface="Cambria Math" panose="02040503050406030204" pitchFamily="18" charset="0"/>
                            </a:rPr>
                            <m:t>,</m:t>
                          </m:r>
                          <m:r>
                            <a:rPr lang="en-US" altLang="zh-CN" sz="5400" i="1">
                              <a:latin typeface="Cambria Math" panose="02040503050406030204" pitchFamily="18" charset="0"/>
                            </a:rPr>
                            <m:t>𝑙</m:t>
                          </m:r>
                        </m:e>
                      </m:d>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 </m:t>
                      </m:r>
                      <m:f>
                        <m:fPr>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ctrlPr>
                        </m:fPr>
                        <m:num>
                          <m:r>
                            <a:rPr lang="en-US" altLang="zh-CN" sz="5400" i="1">
                              <a:latin typeface="Cambria Math" panose="02040503050406030204" pitchFamily="18" charset="0"/>
                            </a:rPr>
                            <m:t>|</m:t>
                          </m:r>
                          <m:nary>
                            <m:naryPr>
                              <m:chr m:val="⋃"/>
                              <m:supHide m:val="on"/>
                              <m:ctrlPr>
                                <a:rPr lang="en-US" altLang="zh-CN" sz="5400" i="1">
                                  <a:latin typeface="Cambria Math" panose="02040503050406030204" pitchFamily="18" charset="0"/>
                                </a:rPr>
                              </m:ctrlPr>
                            </m:naryPr>
                            <m:sub>
                              <m:sSup>
                                <m:sSupPr>
                                  <m:ctrlPr>
                                    <a:rPr lang="en-US" altLang="zh-CN" sz="5400" i="1">
                                      <a:latin typeface="Cambria Math" panose="02040503050406030204" pitchFamily="18" charset="0"/>
                                    </a:rPr>
                                  </m:ctrlPr>
                                </m:sSupPr>
                                <m:e>
                                  <m:r>
                                    <a:rPr lang="en-US" altLang="zh-CN" sz="5400" b="0" i="1" smtClean="0">
                                      <a:latin typeface="Cambria Math" panose="02040503050406030204" pitchFamily="18" charset="0"/>
                                    </a:rPr>
                                    <m:t>𝑙</m:t>
                                  </m:r>
                                </m:e>
                                <m:sup>
                                  <m:r>
                                    <a:rPr lang="en-US" altLang="zh-CN" sz="5400" i="1">
                                      <a:latin typeface="Cambria Math" panose="02040503050406030204" pitchFamily="18" charset="0"/>
                                    </a:rPr>
                                    <m:t>′</m:t>
                                  </m:r>
                                </m:sup>
                              </m:sSup>
                              <m:r>
                                <m:rPr>
                                  <m:brk m:alnAt="23"/>
                                </m:rPr>
                                <a:rPr lang="en-US" altLang="zh-CN" sz="5400" i="1">
                                  <a:latin typeface="Cambria Math" panose="02040503050406030204" pitchFamily="18" charset="0"/>
                                  <a:ea typeface="Cambria Math" panose="02040503050406030204" pitchFamily="18" charset="0"/>
                                </a:rPr>
                                <m:t>∈</m:t>
                              </m:r>
                              <m:sSub>
                                <m:sSubPr>
                                  <m:ctrlPr>
                                    <a:rPr lang="el-GR" altLang="zh-CN" sz="5400" i="1">
                                      <a:latin typeface="Cambria Math" panose="02040503050406030204" pitchFamily="18" charset="0"/>
                                      <a:ea typeface="Cambria Math" panose="02040503050406030204" pitchFamily="18" charset="0"/>
                                    </a:rPr>
                                  </m:ctrlPr>
                                </m:sSubPr>
                                <m:e>
                                  <m:r>
                                    <a:rPr lang="el-GR" altLang="zh-CN" sz="5400" i="1">
                                      <a:latin typeface="Cambria Math" panose="02040503050406030204" pitchFamily="18" charset="0"/>
                                      <a:ea typeface="Cambria Math" panose="02040503050406030204" pitchFamily="18" charset="0"/>
                                    </a:rPr>
                                    <m:t>𝛤</m:t>
                                  </m:r>
                                </m:e>
                                <m:sub>
                                  <m:r>
                                    <a:rPr lang="en-US" altLang="zh-CN" sz="5400" i="1">
                                      <a:latin typeface="Cambria Math" panose="02040503050406030204" pitchFamily="18" charset="0"/>
                                      <a:ea typeface="Cambria Math" panose="02040503050406030204" pitchFamily="18" charset="0"/>
                                    </a:rPr>
                                    <m:t>𝑜𝑢𝑡</m:t>
                                  </m:r>
                                </m:sub>
                              </m:sSub>
                              <m:r>
                                <a:rPr lang="en-US" altLang="zh-CN" sz="5400" i="1">
                                  <a:latin typeface="Cambria Math" panose="02040503050406030204" pitchFamily="18" charset="0"/>
                                </a:rPr>
                                <m:t>(</m:t>
                              </m:r>
                              <m:r>
                                <a:rPr lang="en-US" altLang="zh-CN" sz="5400" b="0" i="1" smtClean="0">
                                  <a:latin typeface="Cambria Math" panose="02040503050406030204" pitchFamily="18" charset="0"/>
                                </a:rPr>
                                <m:t>𝑢</m:t>
                              </m:r>
                              <m:r>
                                <a:rPr lang="en-US" altLang="zh-CN" sz="5400" i="1">
                                  <a:latin typeface="Cambria Math" panose="02040503050406030204" pitchFamily="18" charset="0"/>
                                </a:rPr>
                                <m:t>)</m:t>
                              </m:r>
                            </m:sub>
                            <m:sup/>
                            <m:e>
                              <m:r>
                                <a:rPr lang="el-GR" altLang="zh-CN" sz="5400" i="1">
                                  <a:latin typeface="Cambria Math" panose="02040503050406030204" pitchFamily="18" charset="0"/>
                                </a:rPr>
                                <m:t>𝛤</m:t>
                              </m:r>
                              <m:r>
                                <a:rPr lang="en-US" altLang="zh-CN" sz="5400" i="1">
                                  <a:latin typeface="Cambria Math" panose="02040503050406030204" pitchFamily="18" charset="0"/>
                                </a:rPr>
                                <m:t>(</m:t>
                              </m:r>
                              <m:sSup>
                                <m:sSupPr>
                                  <m:ctrlPr>
                                    <a:rPr lang="en-US" altLang="zh-CN" sz="5400" i="1">
                                      <a:latin typeface="Cambria Math" panose="02040503050406030204" pitchFamily="18" charset="0"/>
                                    </a:rPr>
                                  </m:ctrlPr>
                                </m:sSupPr>
                                <m:e>
                                  <m:r>
                                    <a:rPr lang="en-US" altLang="zh-CN" sz="5400" b="0" i="1" smtClean="0">
                                      <a:latin typeface="Cambria Math" panose="02040503050406030204" pitchFamily="18" charset="0"/>
                                    </a:rPr>
                                    <m:t>𝑙</m:t>
                                  </m:r>
                                </m:e>
                                <m:sup>
                                  <m:r>
                                    <a:rPr lang="en-US" altLang="zh-CN" sz="5400" i="1">
                                      <a:latin typeface="Cambria Math" panose="02040503050406030204" pitchFamily="18" charset="0"/>
                                    </a:rPr>
                                    <m:t>′</m:t>
                                  </m:r>
                                </m:sup>
                              </m:sSup>
                              <m:r>
                                <a:rPr lang="en-US" altLang="zh-CN" sz="5400" i="1">
                                  <a:latin typeface="Cambria Math" panose="02040503050406030204" pitchFamily="18" charset="0"/>
                                </a:rPr>
                                <m:t>)</m:t>
                              </m:r>
                            </m:e>
                          </m:nary>
                          <m:r>
                            <a:rPr lang="en-US" altLang="zh-CN" sz="5400" i="1" smtClean="0">
                              <a:latin typeface="Cambria Math" panose="02040503050406030204" pitchFamily="18" charset="0"/>
                              <a:ea typeface="Cambria Math" panose="02040503050406030204" pitchFamily="18" charset="0"/>
                            </a:rPr>
                            <m:t>∩</m:t>
                          </m:r>
                          <m:r>
                            <a:rPr lang="el-GR" altLang="zh-CN" sz="5400" i="1">
                              <a:latin typeface="Cambria Math" panose="02040503050406030204" pitchFamily="18" charset="0"/>
                            </a:rPr>
                            <m:t>𝛤</m:t>
                          </m:r>
                          <m:r>
                            <a:rPr lang="en-US" altLang="zh-CN" sz="5400" i="1">
                              <a:latin typeface="Cambria Math" panose="02040503050406030204" pitchFamily="18" charset="0"/>
                            </a:rPr>
                            <m:t>(</m:t>
                          </m:r>
                          <m:r>
                            <a:rPr lang="en-US" altLang="zh-CN" sz="5400" b="0" i="1" smtClean="0">
                              <a:latin typeface="Cambria Math" panose="02040503050406030204" pitchFamily="18" charset="0"/>
                            </a:rPr>
                            <m:t>𝑙</m:t>
                          </m:r>
                          <m:r>
                            <a:rPr lang="en-US" altLang="zh-CN" sz="5400" i="1">
                              <a:latin typeface="Cambria Math" panose="02040503050406030204" pitchFamily="18" charset="0"/>
                            </a:rPr>
                            <m:t>)|</m:t>
                          </m:r>
                        </m:num>
                        <m:den>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nary>
                            <m:naryPr>
                              <m:chr m:val="⋃"/>
                              <m:supHide m:val="on"/>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ctrlPr>
                            </m:naryPr>
                            <m:sub>
                              <m:sSup>
                                <m:sSupPr>
                                  <m:ctrlPr>
                                    <a:rPr lang="en-US" altLang="zh-CN" sz="5400" i="1" smtClean="0">
                                      <a:latin typeface="Cambria Math" panose="02040503050406030204" pitchFamily="18" charset="0"/>
                                    </a:rPr>
                                  </m:ctrlPr>
                                </m:sSupPr>
                                <m:e>
                                  <m:r>
                                    <a:rPr lang="en-US" altLang="zh-CN" sz="5400" b="0" i="1" smtClean="0">
                                      <a:latin typeface="Cambria Math" panose="02040503050406030204" pitchFamily="18" charset="0"/>
                                    </a:rPr>
                                    <m:t>𝑙</m:t>
                                  </m:r>
                                </m:e>
                                <m:sup>
                                  <m:r>
                                    <a:rPr lang="en-US" altLang="zh-CN" sz="5400" i="1">
                                      <a:latin typeface="Cambria Math" panose="02040503050406030204" pitchFamily="18" charset="0"/>
                                    </a:rPr>
                                    <m:t>′</m:t>
                                  </m:r>
                                </m:sup>
                              </m:sSup>
                              <m:r>
                                <m:rPr>
                                  <m:brk m:alnAt="23"/>
                                </m:rPr>
                                <a:rPr lang="en-US" altLang="zh-CN" sz="5400" i="1">
                                  <a:latin typeface="Cambria Math" panose="02040503050406030204" pitchFamily="18" charset="0"/>
                                  <a:ea typeface="Cambria Math" panose="02040503050406030204" pitchFamily="18" charset="0"/>
                                </a:rPr>
                                <m:t>∈</m:t>
                              </m:r>
                              <m:sSub>
                                <m:sSubPr>
                                  <m:ctrlPr>
                                    <a:rPr lang="el-GR" altLang="zh-CN" sz="5400" i="1">
                                      <a:latin typeface="Cambria Math" panose="02040503050406030204" pitchFamily="18" charset="0"/>
                                      <a:ea typeface="Cambria Math" panose="02040503050406030204" pitchFamily="18" charset="0"/>
                                    </a:rPr>
                                  </m:ctrlPr>
                                </m:sSubPr>
                                <m:e>
                                  <m:r>
                                    <a:rPr lang="el-GR" altLang="zh-CN" sz="5400" i="1">
                                      <a:latin typeface="Cambria Math" panose="02040503050406030204" pitchFamily="18" charset="0"/>
                                      <a:ea typeface="Cambria Math" panose="02040503050406030204" pitchFamily="18" charset="0"/>
                                    </a:rPr>
                                    <m:t>𝛤</m:t>
                                  </m:r>
                                </m:e>
                                <m:sub>
                                  <m:r>
                                    <a:rPr lang="en-US" altLang="zh-CN" sz="5400" i="1">
                                      <a:latin typeface="Cambria Math" panose="02040503050406030204" pitchFamily="18" charset="0"/>
                                      <a:ea typeface="Cambria Math" panose="02040503050406030204" pitchFamily="18" charset="0"/>
                                    </a:rPr>
                                    <m:t>𝑜𝑢𝑡</m:t>
                                  </m:r>
                                </m:sub>
                              </m:sSub>
                              <m:r>
                                <a:rPr lang="en-US" altLang="zh-CN" sz="5400" i="1">
                                  <a:latin typeface="Cambria Math" panose="02040503050406030204" pitchFamily="18" charset="0"/>
                                </a:rPr>
                                <m:t>(</m:t>
                              </m:r>
                              <m:r>
                                <a:rPr lang="en-US" altLang="zh-CN" sz="5400" b="0" i="1" smtClean="0">
                                  <a:latin typeface="Cambria Math" panose="02040503050406030204" pitchFamily="18" charset="0"/>
                                </a:rPr>
                                <m:t>𝑢</m:t>
                              </m:r>
                              <m:r>
                                <a:rPr lang="en-US" altLang="zh-CN" sz="5400" i="1">
                                  <a:latin typeface="Cambria Math" panose="02040503050406030204" pitchFamily="18" charset="0"/>
                                </a:rPr>
                                <m:t>)</m:t>
                              </m:r>
                            </m:sub>
                            <m:sup/>
                            <m:e>
                              <m:r>
                                <a:rPr lang="el-GR" altLang="zh-CN" sz="5400" i="1">
                                  <a:latin typeface="Cambria Math" panose="02040503050406030204" pitchFamily="18" charset="0"/>
                                </a:rPr>
                                <m:t>𝛤</m:t>
                              </m:r>
                              <m:r>
                                <a:rPr lang="en-US" altLang="zh-CN" sz="5400" i="1">
                                  <a:latin typeface="Cambria Math" panose="02040503050406030204" pitchFamily="18" charset="0"/>
                                </a:rPr>
                                <m:t>(</m:t>
                              </m:r>
                              <m:sSup>
                                <m:sSupPr>
                                  <m:ctrlPr>
                                    <a:rPr lang="en-US" altLang="zh-CN" sz="5400" i="1" smtClean="0">
                                      <a:latin typeface="Cambria Math" panose="02040503050406030204" pitchFamily="18" charset="0"/>
                                    </a:rPr>
                                  </m:ctrlPr>
                                </m:sSupPr>
                                <m:e>
                                  <m:r>
                                    <a:rPr lang="en-US" altLang="zh-CN" sz="5400" b="0" i="1" smtClean="0">
                                      <a:latin typeface="Cambria Math" panose="02040503050406030204" pitchFamily="18" charset="0"/>
                                    </a:rPr>
                                    <m:t>𝑙</m:t>
                                  </m:r>
                                </m:e>
                                <m:sup>
                                  <m:r>
                                    <a:rPr lang="en-US" altLang="zh-CN" sz="5400" b="0" i="1" smtClean="0">
                                      <a:latin typeface="Cambria Math" panose="02040503050406030204" pitchFamily="18" charset="0"/>
                                    </a:rPr>
                                    <m:t>′</m:t>
                                  </m:r>
                                </m:sup>
                              </m:sSup>
                              <m:r>
                                <a:rPr lang="en-US" altLang="zh-CN" sz="5400" i="1">
                                  <a:latin typeface="Cambria Math" panose="02040503050406030204" pitchFamily="18" charset="0"/>
                                </a:rPr>
                                <m:t>)</m:t>
                              </m:r>
                            </m:e>
                          </m:nary>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r>
                            <a:rPr lang="el-GR" altLang="zh-CN" sz="5400" i="1">
                              <a:latin typeface="Cambria Math" panose="02040503050406030204" pitchFamily="18" charset="0"/>
                            </a:rPr>
                            <m:t>𝛤</m:t>
                          </m:r>
                          <m:r>
                            <a:rPr lang="en-US" altLang="zh-CN" sz="5400" i="1">
                              <a:latin typeface="Cambria Math" panose="02040503050406030204" pitchFamily="18" charset="0"/>
                            </a:rPr>
                            <m:t>(</m:t>
                          </m:r>
                          <m:r>
                            <a:rPr lang="en-US" altLang="zh-CN" sz="5400" b="0" i="1" smtClean="0">
                              <a:latin typeface="Cambria Math" panose="02040503050406030204" pitchFamily="18" charset="0"/>
                            </a:rPr>
                            <m:t>𝑙</m:t>
                          </m:r>
                          <m:r>
                            <a:rPr lang="en-US" altLang="zh-CN" sz="5400" i="1">
                              <a:latin typeface="Cambria Math" panose="02040503050406030204" pitchFamily="18" charset="0"/>
                            </a:rPr>
                            <m:t>)</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sym typeface="Helvetica"/>
                            </a:rPr>
                            <m:t>|</m:t>
                          </m:r>
                        </m:den>
                      </m:f>
                    </m:oMath>
                  </m:oMathPara>
                </a14:m>
                <a:endParaRPr kumimoji="0" lang="zh-CN" altLang="en-US" sz="3600" b="0" i="1" u="none" strike="noStrike" cap="none" spc="0" normalizeH="0" baseline="0" dirty="0">
                  <a:ln>
                    <a:noFill/>
                  </a:ln>
                  <a:solidFill>
                    <a:srgbClr val="53585F"/>
                  </a:solidFill>
                  <a:effectLst/>
                  <a:uFillTx/>
                  <a:sym typeface="Helvetica"/>
                </a:endParaRPr>
              </a:p>
            </p:txBody>
          </p:sp>
        </mc:Choice>
        <mc:Fallback xmlns="">
          <p:sp>
            <p:nvSpPr>
              <p:cNvPr id="23" name="文本框 22">
                <a:extLst>
                  <a:ext uri="{FF2B5EF4-FFF2-40B4-BE49-F238E27FC236}">
                    <a16:creationId xmlns:a16="http://schemas.microsoft.com/office/drawing/2014/main" id="{9E23D200-7F4F-4AE3-9C48-B28FAC5DEA20}"/>
                  </a:ext>
                </a:extLst>
              </p:cNvPr>
              <p:cNvSpPr txBox="1">
                <a:spLocks noRot="1" noChangeAspect="1" noMove="1" noResize="1" noEditPoints="1" noAdjustHandles="1" noChangeArrowheads="1" noChangeShapeType="1" noTextEdit="1"/>
              </p:cNvSpPr>
              <p:nvPr/>
            </p:nvSpPr>
            <p:spPr>
              <a:xfrm>
                <a:off x="-35524" y="7410992"/>
                <a:ext cx="14027087" cy="2029851"/>
              </a:xfrm>
              <a:prstGeom prst="rect">
                <a:avLst/>
              </a:prstGeom>
              <a:blipFill>
                <a:blip r:embed="rId2"/>
                <a:stretch>
                  <a:fillRect/>
                </a:stretch>
              </a:blipFill>
              <a:ln w="12700" cap="flat">
                <a:noFill/>
                <a:miter lim="400000"/>
              </a:ln>
              <a:effectLst/>
            </p:spPr>
            <p:txBody>
              <a:bodyPr/>
              <a:lstStyle/>
              <a:p>
                <a:r>
                  <a:rPr lang="zh-CN" altLang="en-US">
                    <a:noFill/>
                  </a:rPr>
                  <a:t> </a:t>
                </a:r>
              </a:p>
            </p:txBody>
          </p:sp>
        </mc:Fallback>
      </mc:AlternateContent>
      <p:sp>
        <p:nvSpPr>
          <p:cNvPr id="35" name="Shape">
            <a:extLst>
              <a:ext uri="{FF2B5EF4-FFF2-40B4-BE49-F238E27FC236}">
                <a16:creationId xmlns:a16="http://schemas.microsoft.com/office/drawing/2014/main" id="{37985A8C-3407-4ECD-9940-F915F7DB97FB}"/>
              </a:ext>
            </a:extLst>
          </p:cNvPr>
          <p:cNvSpPr/>
          <p:nvPr/>
        </p:nvSpPr>
        <p:spPr>
          <a:xfrm>
            <a:off x="18447134" y="2917110"/>
            <a:ext cx="1952221" cy="1820899"/>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rgbClr val="01A3FE"/>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pic>
        <p:nvPicPr>
          <p:cNvPr id="36" name="图形 35" descr="用户">
            <a:extLst>
              <a:ext uri="{FF2B5EF4-FFF2-40B4-BE49-F238E27FC236}">
                <a16:creationId xmlns:a16="http://schemas.microsoft.com/office/drawing/2014/main" id="{4E3DC53D-86B3-43E1-9266-BB26C41BC6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148040" y="8424292"/>
            <a:ext cx="2551682" cy="2551682"/>
          </a:xfrm>
          <a:prstGeom prst="rect">
            <a:avLst/>
          </a:prstGeom>
        </p:spPr>
      </p:pic>
      <p:cxnSp>
        <p:nvCxnSpPr>
          <p:cNvPr id="37" name="直接箭头连接符 36">
            <a:extLst>
              <a:ext uri="{FF2B5EF4-FFF2-40B4-BE49-F238E27FC236}">
                <a16:creationId xmlns:a16="http://schemas.microsoft.com/office/drawing/2014/main" id="{BDCEF652-686A-4B7F-9C71-CDC31E9BE948}"/>
              </a:ext>
            </a:extLst>
          </p:cNvPr>
          <p:cNvCxnSpPr>
            <a:stCxn id="36" idx="0"/>
          </p:cNvCxnSpPr>
          <p:nvPr/>
        </p:nvCxnSpPr>
        <p:spPr>
          <a:xfrm flipV="1">
            <a:off x="19423881" y="5228185"/>
            <a:ext cx="0" cy="3196107"/>
          </a:xfrm>
          <a:prstGeom prst="straightConnector1">
            <a:avLst/>
          </a:prstGeom>
          <a:ln w="57150" cap="flat" cmpd="sng" algn="ctr">
            <a:solidFill>
              <a:schemeClr val="tx2">
                <a:lumMod val="60000"/>
                <a:lumOff val="40000"/>
              </a:schemeClr>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8" name="图形 37" descr="问号">
            <a:extLst>
              <a:ext uri="{FF2B5EF4-FFF2-40B4-BE49-F238E27FC236}">
                <a16:creationId xmlns:a16="http://schemas.microsoft.com/office/drawing/2014/main" id="{7AAB6FA1-95A3-4298-B325-7A2F4758E4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640705" y="6016032"/>
            <a:ext cx="1565078" cy="1565078"/>
          </a:xfrm>
          <a:prstGeom prst="rect">
            <a:avLst/>
          </a:prstGeom>
        </p:spPr>
      </p:pic>
      <p:sp>
        <p:nvSpPr>
          <p:cNvPr id="39" name="Shape">
            <a:extLst>
              <a:ext uri="{FF2B5EF4-FFF2-40B4-BE49-F238E27FC236}">
                <a16:creationId xmlns:a16="http://schemas.microsoft.com/office/drawing/2014/main" id="{83061F64-C95F-40D3-AC96-B311AB2FC319}"/>
              </a:ext>
            </a:extLst>
          </p:cNvPr>
          <p:cNvSpPr/>
          <p:nvPr/>
        </p:nvSpPr>
        <p:spPr>
          <a:xfrm>
            <a:off x="13567484" y="8782511"/>
            <a:ext cx="1998703" cy="1669097"/>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rgbClr val="01A3FE"/>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cxnSp>
        <p:nvCxnSpPr>
          <p:cNvPr id="41" name="连接符: 曲线 40">
            <a:extLst>
              <a:ext uri="{FF2B5EF4-FFF2-40B4-BE49-F238E27FC236}">
                <a16:creationId xmlns:a16="http://schemas.microsoft.com/office/drawing/2014/main" id="{C641F788-2EC2-4375-A863-900441BC265D}"/>
              </a:ext>
            </a:extLst>
          </p:cNvPr>
          <p:cNvCxnSpPr>
            <a:cxnSpLocks/>
          </p:cNvCxnSpPr>
          <p:nvPr/>
        </p:nvCxnSpPr>
        <p:spPr>
          <a:xfrm flipV="1">
            <a:off x="14566836" y="3997520"/>
            <a:ext cx="3581204" cy="740489"/>
          </a:xfrm>
          <a:prstGeom prst="curvedConnector3">
            <a:avLst/>
          </a:prstGeom>
          <a:noFill/>
          <a:ln w="381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42" name="Shape">
            <a:extLst>
              <a:ext uri="{FF2B5EF4-FFF2-40B4-BE49-F238E27FC236}">
                <a16:creationId xmlns:a16="http://schemas.microsoft.com/office/drawing/2014/main" id="{B60D18C3-4171-4F7C-AE90-5DCDDFD6D16C}"/>
              </a:ext>
            </a:extLst>
          </p:cNvPr>
          <p:cNvSpPr/>
          <p:nvPr/>
        </p:nvSpPr>
        <p:spPr>
          <a:xfrm>
            <a:off x="12324654" y="3972733"/>
            <a:ext cx="1998703" cy="1669097"/>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tx2">
              <a:lumMod val="60000"/>
              <a:lumOff val="40000"/>
            </a:schemeClr>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cxnSp>
        <p:nvCxnSpPr>
          <p:cNvPr id="43" name="连接符: 曲线 42">
            <a:extLst>
              <a:ext uri="{FF2B5EF4-FFF2-40B4-BE49-F238E27FC236}">
                <a16:creationId xmlns:a16="http://schemas.microsoft.com/office/drawing/2014/main" id="{1602AA0C-1136-4FA9-A69F-1A99C53C8131}"/>
              </a:ext>
            </a:extLst>
          </p:cNvPr>
          <p:cNvCxnSpPr>
            <a:cxnSpLocks/>
          </p:cNvCxnSpPr>
          <p:nvPr/>
        </p:nvCxnSpPr>
        <p:spPr>
          <a:xfrm rot="16200000" flipH="1">
            <a:off x="12741290" y="6598747"/>
            <a:ext cx="2408260" cy="1242830"/>
          </a:xfrm>
          <a:prstGeom prst="curvedConnector3">
            <a:avLst/>
          </a:prstGeom>
          <a:noFill/>
          <a:ln w="381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44" name="直接箭头连接符 43">
            <a:extLst>
              <a:ext uri="{FF2B5EF4-FFF2-40B4-BE49-F238E27FC236}">
                <a16:creationId xmlns:a16="http://schemas.microsoft.com/office/drawing/2014/main" id="{0C9DC321-8C1E-468B-AACF-61CA1E639867}"/>
              </a:ext>
            </a:extLst>
          </p:cNvPr>
          <p:cNvCxnSpPr>
            <a:cxnSpLocks/>
            <a:stCxn id="36" idx="1"/>
          </p:cNvCxnSpPr>
          <p:nvPr/>
        </p:nvCxnSpPr>
        <p:spPr>
          <a:xfrm flipH="1">
            <a:off x="16043564" y="9700133"/>
            <a:ext cx="2104476" cy="0"/>
          </a:xfrm>
          <a:prstGeom prst="straightConnector1">
            <a:avLst/>
          </a:prstGeom>
          <a:noFill/>
          <a:ln w="5715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43265399-5D04-48C0-8680-BB607ABB2AF2}"/>
                  </a:ext>
                </a:extLst>
              </p:cNvPr>
              <p:cNvSpPr/>
              <p:nvPr/>
            </p:nvSpPr>
            <p:spPr>
              <a:xfrm>
                <a:off x="897198" y="10241151"/>
                <a:ext cx="9147312" cy="830997"/>
              </a:xfrm>
              <a:prstGeom prst="rect">
                <a:avLst/>
              </a:prstGeom>
            </p:spPr>
            <p:txBody>
              <a:bodyPr wrap="none">
                <a:spAutoFit/>
              </a:bodyPr>
              <a:lstStyle/>
              <a:p>
                <a:r>
                  <a:rPr lang="zh-CN" altLang="en-US" sz="4800" dirty="0">
                    <a:ea typeface="Cambria Math" panose="02040503050406030204" pitchFamily="18" charset="0"/>
                  </a:rPr>
                  <a:t>这里利用了</a:t>
                </a:r>
                <a14:m>
                  <m:oMath xmlns:m="http://schemas.openxmlformats.org/officeDocument/2006/math">
                    <m:sSub>
                      <m:sSubPr>
                        <m:ctrlPr>
                          <a:rPr lang="el-GR" altLang="zh-CN" sz="4800" i="1">
                            <a:latin typeface="Cambria Math" panose="02040503050406030204" pitchFamily="18" charset="0"/>
                            <a:ea typeface="Cambria Math" panose="02040503050406030204" pitchFamily="18" charset="0"/>
                          </a:rPr>
                        </m:ctrlPr>
                      </m:sSubPr>
                      <m:e>
                        <m:r>
                          <a:rPr lang="el-GR" altLang="zh-CN" sz="4800" i="1">
                            <a:latin typeface="Cambria Math" panose="02040503050406030204" pitchFamily="18" charset="0"/>
                            <a:ea typeface="Cambria Math" panose="02040503050406030204" pitchFamily="18" charset="0"/>
                          </a:rPr>
                          <m:t>𝛤</m:t>
                        </m:r>
                      </m:e>
                      <m:sub>
                        <m:r>
                          <a:rPr lang="en-US" altLang="zh-CN" sz="4800" i="1">
                            <a:latin typeface="Cambria Math" panose="02040503050406030204" pitchFamily="18" charset="0"/>
                            <a:ea typeface="Cambria Math" panose="02040503050406030204" pitchFamily="18" charset="0"/>
                          </a:rPr>
                          <m:t>𝑜𝑢𝑡</m:t>
                        </m:r>
                      </m:sub>
                    </m:sSub>
                    <m:d>
                      <m:dPr>
                        <m:ctrlPr>
                          <a:rPr lang="en-US" altLang="zh-CN" sz="4800" i="1">
                            <a:latin typeface="Cambria Math" panose="02040503050406030204" pitchFamily="18" charset="0"/>
                            <a:ea typeface="Cambria Math" panose="02040503050406030204" pitchFamily="18" charset="0"/>
                          </a:rPr>
                        </m:ctrlPr>
                      </m:dPr>
                      <m:e>
                        <m:r>
                          <a:rPr lang="en-US" altLang="zh-CN" sz="4800" i="1">
                            <a:latin typeface="Cambria Math" panose="02040503050406030204" pitchFamily="18" charset="0"/>
                          </a:rPr>
                          <m:t>𝑢</m:t>
                        </m:r>
                      </m:e>
                    </m:d>
                    <m:r>
                      <a:rPr lang="en-US" altLang="zh-CN" sz="4800" i="1" smtClean="0">
                        <a:latin typeface="Cambria Math" panose="02040503050406030204" pitchFamily="18" charset="0"/>
                        <a:ea typeface="Cambria Math" panose="02040503050406030204" pitchFamily="18" charset="0"/>
                      </a:rPr>
                      <m:t>⊆</m:t>
                    </m:r>
                    <m:r>
                      <a:rPr lang="en-US" altLang="zh-CN" sz="4800" i="1">
                        <a:latin typeface="Cambria Math" panose="02040503050406030204" pitchFamily="18" charset="0"/>
                        <a:ea typeface="Cambria Math" panose="02040503050406030204" pitchFamily="18" charset="0"/>
                      </a:rPr>
                      <m:t>𝐿</m:t>
                    </m:r>
                    <m:r>
                      <a:rPr lang="en-US" altLang="zh-CN" sz="4800" b="0" i="1" smtClean="0">
                        <a:latin typeface="Cambria Math" panose="02040503050406030204" pitchFamily="18" charset="0"/>
                        <a:ea typeface="Cambria Math" panose="02040503050406030204" pitchFamily="18" charset="0"/>
                      </a:rPr>
                      <m:t>, ∀</m:t>
                    </m:r>
                    <m:r>
                      <a:rPr lang="en-US" altLang="zh-CN" sz="4800" b="0" i="1" smtClean="0">
                        <a:latin typeface="Cambria Math" panose="02040503050406030204" pitchFamily="18" charset="0"/>
                        <a:ea typeface="Cambria Math" panose="02040503050406030204" pitchFamily="18" charset="0"/>
                      </a:rPr>
                      <m:t>𝑢</m:t>
                    </m:r>
                  </m:oMath>
                </a14:m>
                <a:r>
                  <a:rPr lang="zh-CN" altLang="en-US" sz="4800" dirty="0">
                    <a:ea typeface="Cambria Math" panose="02040503050406030204" pitchFamily="18" charset="0"/>
                  </a:rPr>
                  <a:t>的性质</a:t>
                </a:r>
              </a:p>
            </p:txBody>
          </p:sp>
        </mc:Choice>
        <mc:Fallback xmlns="">
          <p:sp>
            <p:nvSpPr>
              <p:cNvPr id="46" name="矩形 45">
                <a:extLst>
                  <a:ext uri="{FF2B5EF4-FFF2-40B4-BE49-F238E27FC236}">
                    <a16:creationId xmlns:a16="http://schemas.microsoft.com/office/drawing/2014/main" id="{43265399-5D04-48C0-8680-BB607ABB2AF2}"/>
                  </a:ext>
                </a:extLst>
              </p:cNvPr>
              <p:cNvSpPr>
                <a:spLocks noRot="1" noChangeAspect="1" noMove="1" noResize="1" noEditPoints="1" noAdjustHandles="1" noChangeArrowheads="1" noChangeShapeType="1" noTextEdit="1"/>
              </p:cNvSpPr>
              <p:nvPr/>
            </p:nvSpPr>
            <p:spPr>
              <a:xfrm>
                <a:off x="897198" y="10241151"/>
                <a:ext cx="9147312" cy="830997"/>
              </a:xfrm>
              <a:prstGeom prst="rect">
                <a:avLst/>
              </a:prstGeom>
              <a:blipFill>
                <a:blip r:embed="rId7"/>
                <a:stretch>
                  <a:fillRect l="-2532" t="-20588" r="-2532" b="-345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4826977A-B8AF-4E10-80FE-D15C348F8DCE}"/>
                  </a:ext>
                </a:extLst>
              </p:cNvPr>
              <p:cNvSpPr/>
              <p:nvPr/>
            </p:nvSpPr>
            <p:spPr>
              <a:xfrm>
                <a:off x="1125276" y="11689967"/>
                <a:ext cx="3930884"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5400" smtClean="0">
                          <a:latin typeface="Cambria Math" panose="02040503050406030204" pitchFamily="18" charset="0"/>
                        </a:rPr>
                        <m:t>AUC</m:t>
                      </m:r>
                      <m:r>
                        <a:rPr lang="en-US" altLang="zh-CN" sz="5400" i="1">
                          <a:latin typeface="Cambria Math" panose="02040503050406030204" pitchFamily="18" charset="0"/>
                        </a:rPr>
                        <m:t>=</m:t>
                      </m:r>
                      <m:r>
                        <a:rPr lang="en-US" altLang="zh-CN" sz="5400" b="0" i="1" smtClean="0">
                          <a:latin typeface="Cambria Math" panose="02040503050406030204" pitchFamily="18" charset="0"/>
                        </a:rPr>
                        <m:t>95%</m:t>
                      </m:r>
                    </m:oMath>
                  </m:oMathPara>
                </a14:m>
                <a:endParaRPr lang="zh-CN" altLang="en-US" sz="5400" dirty="0"/>
              </a:p>
            </p:txBody>
          </p:sp>
        </mc:Choice>
        <mc:Fallback xmlns="">
          <p:sp>
            <p:nvSpPr>
              <p:cNvPr id="47" name="矩形 46">
                <a:extLst>
                  <a:ext uri="{FF2B5EF4-FFF2-40B4-BE49-F238E27FC236}">
                    <a16:creationId xmlns:a16="http://schemas.microsoft.com/office/drawing/2014/main" id="{4826977A-B8AF-4E10-80FE-D15C348F8DCE}"/>
                  </a:ext>
                </a:extLst>
              </p:cNvPr>
              <p:cNvSpPr>
                <a:spLocks noRot="1" noChangeAspect="1" noMove="1" noResize="1" noEditPoints="1" noAdjustHandles="1" noChangeArrowheads="1" noChangeShapeType="1" noTextEdit="1"/>
              </p:cNvSpPr>
              <p:nvPr/>
            </p:nvSpPr>
            <p:spPr>
              <a:xfrm>
                <a:off x="1125276" y="11689967"/>
                <a:ext cx="3930884" cy="923330"/>
              </a:xfrm>
              <a:prstGeom prst="rect">
                <a:avLst/>
              </a:prstGeom>
              <a:blipFill>
                <a:blip r:embed="rId8"/>
                <a:stretch>
                  <a:fillRect/>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332E1DA9-0E00-422C-B255-D571990FCC3E}"/>
              </a:ext>
            </a:extLst>
          </p:cNvPr>
          <p:cNvGrpSpPr/>
          <p:nvPr/>
        </p:nvGrpSpPr>
        <p:grpSpPr>
          <a:xfrm>
            <a:off x="3984645" y="3997520"/>
            <a:ext cx="1486209" cy="1480979"/>
            <a:chOff x="3984645" y="3997520"/>
            <a:chExt cx="1486209" cy="1480979"/>
          </a:xfrm>
        </p:grpSpPr>
        <p:sp>
          <p:nvSpPr>
            <p:cNvPr id="21" name="Circle">
              <a:extLst>
                <a:ext uri="{FF2B5EF4-FFF2-40B4-BE49-F238E27FC236}">
                  <a16:creationId xmlns:a16="http://schemas.microsoft.com/office/drawing/2014/main" id="{C4D2012A-106D-4393-867E-50A9E49FB2D2}"/>
                </a:ext>
              </a:extLst>
            </p:cNvPr>
            <p:cNvSpPr/>
            <p:nvPr/>
          </p:nvSpPr>
          <p:spPr>
            <a:xfrm>
              <a:off x="3984645" y="3997520"/>
              <a:ext cx="1486209" cy="1480979"/>
            </a:xfrm>
            <a:prstGeom prst="ellipse">
              <a:avLst/>
            </a:prstGeom>
            <a:solidFill>
              <a:srgbClr val="01A3FE"/>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22" name="组合 21">
              <a:extLst>
                <a:ext uri="{FF2B5EF4-FFF2-40B4-BE49-F238E27FC236}">
                  <a16:creationId xmlns:a16="http://schemas.microsoft.com/office/drawing/2014/main" id="{868796F6-F858-461E-B8A6-9072A7CDDAB7}"/>
                </a:ext>
              </a:extLst>
            </p:cNvPr>
            <p:cNvGrpSpPr/>
            <p:nvPr/>
          </p:nvGrpSpPr>
          <p:grpSpPr>
            <a:xfrm>
              <a:off x="4450952" y="4337727"/>
              <a:ext cx="553444" cy="800564"/>
              <a:chOff x="17041612" y="8571895"/>
              <a:chExt cx="387004" cy="557392"/>
            </a:xfrm>
            <a:solidFill>
              <a:schemeClr val="bg1"/>
            </a:solidFill>
          </p:grpSpPr>
          <p:sp>
            <p:nvSpPr>
              <p:cNvPr id="24" name="Shape">
                <a:extLst>
                  <a:ext uri="{FF2B5EF4-FFF2-40B4-BE49-F238E27FC236}">
                    <a16:creationId xmlns:a16="http://schemas.microsoft.com/office/drawing/2014/main" id="{571BF464-34EC-4652-B45B-442220AF77F9}"/>
                  </a:ext>
                </a:extLst>
              </p:cNvPr>
              <p:cNvSpPr/>
              <p:nvPr/>
            </p:nvSpPr>
            <p:spPr>
              <a:xfrm>
                <a:off x="17156574" y="9049118"/>
                <a:ext cx="155623" cy="80169"/>
              </a:xfrm>
              <a:custGeom>
                <a:avLst/>
                <a:gdLst/>
                <a:ahLst/>
                <a:cxnLst>
                  <a:cxn ang="0">
                    <a:pos x="wd2" y="hd2"/>
                  </a:cxn>
                  <a:cxn ang="5400000">
                    <a:pos x="wd2" y="hd2"/>
                  </a:cxn>
                  <a:cxn ang="10800000">
                    <a:pos x="wd2" y="hd2"/>
                  </a:cxn>
                  <a:cxn ang="16200000">
                    <a:pos x="wd2" y="hd2"/>
                  </a:cxn>
                </a:cxnLst>
                <a:rect l="0" t="0" r="r" b="b"/>
                <a:pathLst>
                  <a:path w="21600" h="21407" extrusionOk="0">
                    <a:moveTo>
                      <a:pt x="0" y="15280"/>
                    </a:moveTo>
                    <a:cubicBezTo>
                      <a:pt x="3026" y="19049"/>
                      <a:pt x="6533" y="21600"/>
                      <a:pt x="10798" y="21396"/>
                    </a:cubicBezTo>
                    <a:cubicBezTo>
                      <a:pt x="15067" y="21600"/>
                      <a:pt x="18574" y="19049"/>
                      <a:pt x="21600" y="15280"/>
                    </a:cubicBezTo>
                    <a:lnTo>
                      <a:pt x="21600" y="0"/>
                    </a:lnTo>
                    <a:lnTo>
                      <a:pt x="0" y="0"/>
                    </a:lnTo>
                    <a:cubicBezTo>
                      <a:pt x="0" y="0"/>
                      <a:pt x="0" y="15280"/>
                      <a:pt x="0" y="15280"/>
                    </a:cubicBezTo>
                    <a:close/>
                  </a:path>
                </a:pathLst>
              </a:custGeom>
              <a:gr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5" name="Shape">
                <a:extLst>
                  <a:ext uri="{FF2B5EF4-FFF2-40B4-BE49-F238E27FC236}">
                    <a16:creationId xmlns:a16="http://schemas.microsoft.com/office/drawing/2014/main" id="{1F8F9BED-5B3B-43A0-97BA-FF59B2F6FC33}"/>
                  </a:ext>
                </a:extLst>
              </p:cNvPr>
              <p:cNvSpPr/>
              <p:nvPr/>
            </p:nvSpPr>
            <p:spPr>
              <a:xfrm>
                <a:off x="17041612" y="8571895"/>
                <a:ext cx="387004" cy="439574"/>
              </a:xfrm>
              <a:custGeom>
                <a:avLst/>
                <a:gdLst/>
                <a:ahLst/>
                <a:cxnLst>
                  <a:cxn ang="0">
                    <a:pos x="wd2" y="hd2"/>
                  </a:cxn>
                  <a:cxn ang="5400000">
                    <a:pos x="wd2" y="hd2"/>
                  </a:cxn>
                  <a:cxn ang="10800000">
                    <a:pos x="wd2" y="hd2"/>
                  </a:cxn>
                  <a:cxn ang="16200000">
                    <a:pos x="wd2" y="hd2"/>
                  </a:cxn>
                </a:cxnLst>
                <a:rect l="0" t="0" r="r" b="b"/>
                <a:pathLst>
                  <a:path w="20632" h="21600" extrusionOk="0">
                    <a:moveTo>
                      <a:pt x="14290" y="21600"/>
                    </a:moveTo>
                    <a:cubicBezTo>
                      <a:pt x="14290" y="15680"/>
                      <a:pt x="21116" y="13789"/>
                      <a:pt x="20605" y="7894"/>
                    </a:cubicBezTo>
                    <a:cubicBezTo>
                      <a:pt x="20282" y="4174"/>
                      <a:pt x="17549" y="0"/>
                      <a:pt x="10315" y="0"/>
                    </a:cubicBezTo>
                    <a:cubicBezTo>
                      <a:pt x="3083" y="0"/>
                      <a:pt x="350" y="4174"/>
                      <a:pt x="27" y="7894"/>
                    </a:cubicBezTo>
                    <a:cubicBezTo>
                      <a:pt x="-484" y="13789"/>
                      <a:pt x="6342" y="15680"/>
                      <a:pt x="6342" y="21600"/>
                    </a:cubicBezTo>
                    <a:cubicBezTo>
                      <a:pt x="6342" y="21600"/>
                      <a:pt x="14290" y="21600"/>
                      <a:pt x="14290" y="21600"/>
                    </a:cubicBezTo>
                    <a:close/>
                  </a:path>
                </a:pathLst>
              </a:custGeom>
              <a:grp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Tree>
    <p:extLst>
      <p:ext uri="{BB962C8B-B14F-4D97-AF65-F5344CB8AC3E}">
        <p14:creationId xmlns:p14="http://schemas.microsoft.com/office/powerpoint/2010/main" val="8113733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8"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lide Number"/>
          <p:cNvSpPr txBox="1">
            <a:spLocks noGrp="1"/>
          </p:cNvSpPr>
          <p:nvPr>
            <p:ph type="sldNum" sz="quarter" idx="4294967295"/>
          </p:nvPr>
        </p:nvSpPr>
        <p:spPr>
          <a:xfrm>
            <a:off x="21601179" y="12490328"/>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
        <p:nvSpPr>
          <p:cNvPr id="175" name="数据简介"/>
          <p:cNvSpPr/>
          <p:nvPr/>
        </p:nvSpPr>
        <p:spPr>
          <a:xfrm>
            <a:off x="15125386" y="2364559"/>
            <a:ext cx="701374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a:solidFill>
                  <a:srgbClr val="1DAFED"/>
                </a:solidFill>
              </a:defRPr>
            </a:lvl1pPr>
          </a:lstStyle>
          <a:p>
            <a:r>
              <a:rPr lang="zh-CN" altLang="en-US" dirty="0"/>
              <a:t>聚类</a:t>
            </a:r>
            <a:endParaRPr dirty="0"/>
          </a:p>
        </p:txBody>
      </p:sp>
      <p:sp>
        <p:nvSpPr>
          <p:cNvPr id="176" name="数据来源"/>
          <p:cNvSpPr/>
          <p:nvPr/>
        </p:nvSpPr>
        <p:spPr>
          <a:xfrm>
            <a:off x="17084969" y="5122405"/>
            <a:ext cx="5397501" cy="1013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5400" dirty="0"/>
              <a:t>算法</a:t>
            </a:r>
            <a:endParaRPr sz="5400" dirty="0"/>
          </a:p>
        </p:txBody>
      </p:sp>
      <p:pic>
        <p:nvPicPr>
          <p:cNvPr id="177" name="Image" descr="Image"/>
          <p:cNvPicPr>
            <a:picLocks noChangeAspect="1"/>
          </p:cNvPicPr>
          <p:nvPr/>
        </p:nvPicPr>
        <p:blipFill>
          <a:blip r:embed="rId2"/>
          <a:stretch>
            <a:fillRect/>
          </a:stretch>
        </p:blipFill>
        <p:spPr>
          <a:xfrm>
            <a:off x="-107637" y="-36823"/>
            <a:ext cx="13789589" cy="13789589"/>
          </a:xfrm>
          <a:prstGeom prst="rect">
            <a:avLst/>
          </a:prstGeom>
          <a:ln w="12700">
            <a:miter lim="400000"/>
          </a:ln>
        </p:spPr>
      </p:pic>
      <p:grpSp>
        <p:nvGrpSpPr>
          <p:cNvPr id="180" name="Group"/>
          <p:cNvGrpSpPr/>
          <p:nvPr/>
        </p:nvGrpSpPr>
        <p:grpSpPr>
          <a:xfrm>
            <a:off x="15167004" y="4965003"/>
            <a:ext cx="1270001" cy="1270001"/>
            <a:chOff x="0" y="0"/>
            <a:chExt cx="1270000" cy="1270000"/>
          </a:xfrm>
        </p:grpSpPr>
        <p:sp>
          <p:nvSpPr>
            <p:cNvPr id="178"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800"/>
            </a:p>
          </p:txBody>
        </p:sp>
        <p:sp>
          <p:nvSpPr>
            <p:cNvPr id="179" name="1"/>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400"/>
                <a:t>1</a:t>
              </a:r>
            </a:p>
          </p:txBody>
        </p:sp>
      </p:grpSp>
      <p:grpSp>
        <p:nvGrpSpPr>
          <p:cNvPr id="2" name="组合 1">
            <a:extLst>
              <a:ext uri="{FF2B5EF4-FFF2-40B4-BE49-F238E27FC236}">
                <a16:creationId xmlns:a16="http://schemas.microsoft.com/office/drawing/2014/main" id="{B7B719D8-73B8-4535-9188-3D118C36C411}"/>
              </a:ext>
            </a:extLst>
          </p:cNvPr>
          <p:cNvGrpSpPr/>
          <p:nvPr/>
        </p:nvGrpSpPr>
        <p:grpSpPr>
          <a:xfrm>
            <a:off x="15167004" y="6873896"/>
            <a:ext cx="7315466" cy="1270001"/>
            <a:chOff x="15167004" y="6873896"/>
            <a:chExt cx="7315466" cy="1270001"/>
          </a:xfrm>
        </p:grpSpPr>
        <p:grpSp>
          <p:nvGrpSpPr>
            <p:cNvPr id="183" name="Group"/>
            <p:cNvGrpSpPr/>
            <p:nvPr/>
          </p:nvGrpSpPr>
          <p:grpSpPr>
            <a:xfrm>
              <a:off x="15167004" y="6873896"/>
              <a:ext cx="1270001" cy="1270001"/>
              <a:chOff x="0" y="0"/>
              <a:chExt cx="1270000" cy="1270000"/>
            </a:xfrm>
          </p:grpSpPr>
          <p:sp>
            <p:nvSpPr>
              <p:cNvPr id="181"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800"/>
              </a:p>
            </p:txBody>
          </p:sp>
          <p:sp>
            <p:nvSpPr>
              <p:cNvPr id="182" name="2"/>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400"/>
                  <a:t>2</a:t>
                </a:r>
              </a:p>
            </p:txBody>
          </p:sp>
        </p:grpSp>
        <p:sp>
          <p:nvSpPr>
            <p:cNvPr id="184" name="描述性分析"/>
            <p:cNvSpPr/>
            <p:nvPr/>
          </p:nvSpPr>
          <p:spPr>
            <a:xfrm>
              <a:off x="17084969" y="7013457"/>
              <a:ext cx="5397501" cy="1013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5400" dirty="0"/>
                <a:t>类别标签</a:t>
              </a:r>
              <a:endParaRPr sz="5400" dirty="0"/>
            </a:p>
          </p:txBody>
        </p:sp>
      </p:grpSp>
      <p:grpSp>
        <p:nvGrpSpPr>
          <p:cNvPr id="15" name="组合 14">
            <a:extLst>
              <a:ext uri="{FF2B5EF4-FFF2-40B4-BE49-F238E27FC236}">
                <a16:creationId xmlns:a16="http://schemas.microsoft.com/office/drawing/2014/main" id="{230A8E4D-AB29-49C3-B2E2-3D45FE60195E}"/>
              </a:ext>
            </a:extLst>
          </p:cNvPr>
          <p:cNvGrpSpPr/>
          <p:nvPr/>
        </p:nvGrpSpPr>
        <p:grpSpPr>
          <a:xfrm>
            <a:off x="15167004" y="8589213"/>
            <a:ext cx="7315466" cy="1270001"/>
            <a:chOff x="15167004" y="6873896"/>
            <a:chExt cx="7315466" cy="1270001"/>
          </a:xfrm>
        </p:grpSpPr>
        <p:grpSp>
          <p:nvGrpSpPr>
            <p:cNvPr id="16" name="Group">
              <a:extLst>
                <a:ext uri="{FF2B5EF4-FFF2-40B4-BE49-F238E27FC236}">
                  <a16:creationId xmlns:a16="http://schemas.microsoft.com/office/drawing/2014/main" id="{486B08D2-0F0E-4A66-BBCF-4336FF5F1D11}"/>
                </a:ext>
              </a:extLst>
            </p:cNvPr>
            <p:cNvGrpSpPr/>
            <p:nvPr/>
          </p:nvGrpSpPr>
          <p:grpSpPr>
            <a:xfrm>
              <a:off x="15167004" y="6873896"/>
              <a:ext cx="1270001" cy="1270001"/>
              <a:chOff x="0" y="0"/>
              <a:chExt cx="1270000" cy="1270000"/>
            </a:xfrm>
          </p:grpSpPr>
          <p:sp>
            <p:nvSpPr>
              <p:cNvPr id="18" name="Circle">
                <a:extLst>
                  <a:ext uri="{FF2B5EF4-FFF2-40B4-BE49-F238E27FC236}">
                    <a16:creationId xmlns:a16="http://schemas.microsoft.com/office/drawing/2014/main" id="{ABBE4A68-A609-4443-B172-6AC744174875}"/>
                  </a:ext>
                </a:extLst>
              </p:cNvPr>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800"/>
              </a:p>
            </p:txBody>
          </p:sp>
          <p:sp>
            <p:nvSpPr>
              <p:cNvPr id="19" name="2">
                <a:extLst>
                  <a:ext uri="{FF2B5EF4-FFF2-40B4-BE49-F238E27FC236}">
                    <a16:creationId xmlns:a16="http://schemas.microsoft.com/office/drawing/2014/main" id="{8F177C7E-0C81-423C-8554-2288028E7AC7}"/>
                  </a:ext>
                </a:extLst>
              </p:cNvPr>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lang="en-US" altLang="zh-CN" sz="4400" dirty="0"/>
                  <a:t>3</a:t>
                </a:r>
                <a:endParaRPr sz="4400" dirty="0"/>
              </a:p>
            </p:txBody>
          </p:sp>
        </p:grpSp>
        <p:sp>
          <p:nvSpPr>
            <p:cNvPr id="17" name="描述性分析">
              <a:extLst>
                <a:ext uri="{FF2B5EF4-FFF2-40B4-BE49-F238E27FC236}">
                  <a16:creationId xmlns:a16="http://schemas.microsoft.com/office/drawing/2014/main" id="{498A4824-41AF-4EA4-A5F3-65C55AC84484}"/>
                </a:ext>
              </a:extLst>
            </p:cNvPr>
            <p:cNvSpPr/>
            <p:nvPr/>
          </p:nvSpPr>
          <p:spPr>
            <a:xfrm>
              <a:off x="17084969" y="7013457"/>
              <a:ext cx="5397501" cy="1013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lang="zh-CN" altLang="en-US" sz="5400" dirty="0"/>
                <a:t>可视化</a:t>
              </a:r>
              <a:endParaRPr sz="5400" dirty="0"/>
            </a:p>
          </p:txBody>
        </p:sp>
      </p:grpSp>
    </p:spTree>
    <p:extLst>
      <p:ext uri="{BB962C8B-B14F-4D97-AF65-F5344CB8AC3E}">
        <p14:creationId xmlns:p14="http://schemas.microsoft.com/office/powerpoint/2010/main" val="3701238114"/>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75"/>
                                        </p:tgtEl>
                                        <p:attrNameLst>
                                          <p:attrName>style.visibility</p:attrName>
                                        </p:attrNameLst>
                                      </p:cBhvr>
                                      <p:to>
                                        <p:strVal val="visible"/>
                                      </p:to>
                                    </p:set>
                                    <p:animEffect transition="in" filter="dissolve">
                                      <p:cBhvr>
                                        <p:cTn id="7" dur="500"/>
                                        <p:tgtEl>
                                          <p:spTgt spid="175"/>
                                        </p:tgtEl>
                                      </p:cBhvr>
                                    </p:animEffect>
                                  </p:childTnLst>
                                </p:cTn>
                              </p:par>
                            </p:childTnLst>
                          </p:cTn>
                        </p:par>
                        <p:par>
                          <p:cTn id="8" fill="hold">
                            <p:stCondLst>
                              <p:cond delay="500"/>
                            </p:stCondLst>
                            <p:childTnLst>
                              <p:par>
                                <p:cTn id="9" presetID="22" presetClass="entr" presetSubtype="2" fill="hold" grpId="0" nodeType="afterEffect">
                                  <p:stCondLst>
                                    <p:cond delay="0"/>
                                  </p:stCondLst>
                                  <p:iterate>
                                    <p:tmAbs val="0"/>
                                  </p:iterate>
                                  <p:childTnLst>
                                    <p:set>
                                      <p:cBhvr>
                                        <p:cTn id="10" fill="hold"/>
                                        <p:tgtEl>
                                          <p:spTgt spid="177"/>
                                        </p:tgtEl>
                                        <p:attrNameLst>
                                          <p:attrName>style.visibility</p:attrName>
                                        </p:attrNameLst>
                                      </p:cBhvr>
                                      <p:to>
                                        <p:strVal val="visible"/>
                                      </p:to>
                                    </p:set>
                                    <p:animEffect transition="in" filter="wipe(right)">
                                      <p:cBhvr>
                                        <p:cTn id="11" dur="500"/>
                                        <p:tgtEl>
                                          <p:spTgt spid="177"/>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76"/>
                                        </p:tgtEl>
                                        <p:attrNameLst>
                                          <p:attrName>style.visibility</p:attrName>
                                        </p:attrNameLst>
                                      </p:cBhvr>
                                      <p:to>
                                        <p:strVal val="visible"/>
                                      </p:to>
                                    </p:set>
                                    <p:animEffect transition="in" filter="dissolve">
                                      <p:cBhvr>
                                        <p:cTn id="15" dur="500"/>
                                        <p:tgtEl>
                                          <p:spTgt spid="176"/>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180"/>
                                        </p:tgtEl>
                                        <p:attrNameLst>
                                          <p:attrName>style.visibility</p:attrName>
                                        </p:attrNameLst>
                                      </p:cBhvr>
                                      <p:to>
                                        <p:strVal val="visible"/>
                                      </p:to>
                                    </p:set>
                                    <p:animEffect transition="in" filter="dissolve">
                                      <p:cBhvr>
                                        <p:cTn id="19"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advAuto="0"/>
      <p:bldP spid="176" grpId="0" animBg="1" advAuto="0"/>
      <p:bldP spid="177" grpId="0" animBg="1" advAuto="0"/>
      <p:bldP spid="180"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lide Number"/>
          <p:cNvSpPr txBox="1">
            <a:spLocks noGrp="1"/>
          </p:cNvSpPr>
          <p:nvPr>
            <p:ph type="sldNum" sz="quarter" idx="4294967295"/>
          </p:nvPr>
        </p:nvSpPr>
        <p:spPr>
          <a:xfrm>
            <a:off x="21571129" y="12490328"/>
            <a:ext cx="39682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592" name="Skill Detail Info"/>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solidFill>
                  <a:srgbClr val="01A3FE"/>
                </a:solidFill>
              </a:rPr>
              <a:t>聚类算法</a:t>
            </a:r>
            <a:r>
              <a:rPr lang="en-US" altLang="zh-CN" dirty="0">
                <a:solidFill>
                  <a:srgbClr val="01A3FE"/>
                </a:solidFill>
              </a:rPr>
              <a:t>——Louvain</a:t>
            </a:r>
            <a:r>
              <a:rPr lang="zh-CN" altLang="en-US" dirty="0">
                <a:solidFill>
                  <a:srgbClr val="01A3FE"/>
                </a:solidFill>
              </a:rPr>
              <a:t>社区发现</a:t>
            </a:r>
            <a:endParaRPr dirty="0">
              <a:solidFill>
                <a:srgbClr val="01A3FE"/>
              </a:solidFill>
            </a:endParaRPr>
          </a:p>
        </p:txBody>
      </p:sp>
      <p:pic>
        <p:nvPicPr>
          <p:cNvPr id="2" name="图片 1">
            <a:extLst>
              <a:ext uri="{FF2B5EF4-FFF2-40B4-BE49-F238E27FC236}">
                <a16:creationId xmlns:a16="http://schemas.microsoft.com/office/drawing/2014/main" id="{BE00283F-5679-437D-A042-1CD25830ECD3}"/>
              </a:ext>
            </a:extLst>
          </p:cNvPr>
          <p:cNvPicPr>
            <a:picLocks noChangeAspect="1"/>
          </p:cNvPicPr>
          <p:nvPr/>
        </p:nvPicPr>
        <p:blipFill rotWithShape="1">
          <a:blip r:embed="rId2"/>
          <a:srcRect r="8736" b="1262"/>
          <a:stretch/>
        </p:blipFill>
        <p:spPr>
          <a:xfrm>
            <a:off x="3400408" y="1980117"/>
            <a:ext cx="18134219" cy="9755765"/>
          </a:xfrm>
          <a:prstGeom prst="rect">
            <a:avLst/>
          </a:prstGeom>
        </p:spPr>
      </p:pic>
      <p:grpSp>
        <p:nvGrpSpPr>
          <p:cNvPr id="30" name="Group">
            <a:extLst>
              <a:ext uri="{FF2B5EF4-FFF2-40B4-BE49-F238E27FC236}">
                <a16:creationId xmlns:a16="http://schemas.microsoft.com/office/drawing/2014/main" id="{5F25CC8E-1A24-49EC-9C2A-2E4820B84A22}"/>
              </a:ext>
            </a:extLst>
          </p:cNvPr>
          <p:cNvGrpSpPr/>
          <p:nvPr/>
        </p:nvGrpSpPr>
        <p:grpSpPr>
          <a:xfrm>
            <a:off x="1802543" y="2762197"/>
            <a:ext cx="3585351" cy="2043274"/>
            <a:chOff x="0" y="0"/>
            <a:chExt cx="3585349" cy="2043272"/>
          </a:xfrm>
          <a:solidFill>
            <a:srgbClr val="01A3FE"/>
          </a:solidFill>
        </p:grpSpPr>
        <p:sp>
          <p:nvSpPr>
            <p:cNvPr id="31" name="Rectangle">
              <a:extLst>
                <a:ext uri="{FF2B5EF4-FFF2-40B4-BE49-F238E27FC236}">
                  <a16:creationId xmlns:a16="http://schemas.microsoft.com/office/drawing/2014/main" id="{30AD95EB-C75C-430E-91F5-B19B4DA9C5D0}"/>
                </a:ext>
              </a:extLst>
            </p:cNvPr>
            <p:cNvSpPr/>
            <p:nvPr/>
          </p:nvSpPr>
          <p:spPr>
            <a:xfrm>
              <a:off x="0" y="0"/>
              <a:ext cx="3585349" cy="2043272"/>
            </a:xfrm>
            <a:prstGeom prst="roundRect">
              <a:avLst/>
            </a:prstGeom>
            <a:grp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2" name="Analysis Dept.">
              <a:extLst>
                <a:ext uri="{FF2B5EF4-FFF2-40B4-BE49-F238E27FC236}">
                  <a16:creationId xmlns:a16="http://schemas.microsoft.com/office/drawing/2014/main" id="{40F5EE77-CEE6-4C4A-9AE4-F6DD88F109CB}"/>
                </a:ext>
              </a:extLst>
            </p:cNvPr>
            <p:cNvSpPr/>
            <p:nvPr/>
          </p:nvSpPr>
          <p:spPr>
            <a:xfrm>
              <a:off x="688638" y="604755"/>
              <a:ext cx="2558800" cy="833761"/>
            </a:xfrm>
            <a:prstGeom prst="round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a:spcBef>
                  <a:spcPts val="5900"/>
                </a:spcBef>
                <a:defRPr sz="2500" b="1">
                  <a:solidFill>
                    <a:srgbClr val="FFFFFF"/>
                  </a:solidFill>
                </a:defRPr>
              </a:lvl1pPr>
            </a:lstStyle>
            <a:p>
              <a:pPr algn="ctr"/>
              <a:r>
                <a:rPr lang="zh-CN" altLang="en-US" sz="4000" dirty="0"/>
                <a:t>一次迭代示意图</a:t>
              </a:r>
              <a:endParaRPr sz="4000" dirty="0"/>
            </a:p>
          </p:txBody>
        </p:sp>
      </p:grpSp>
      <p:sp>
        <p:nvSpPr>
          <p:cNvPr id="3" name="椭圆 2">
            <a:extLst>
              <a:ext uri="{FF2B5EF4-FFF2-40B4-BE49-F238E27FC236}">
                <a16:creationId xmlns:a16="http://schemas.microsoft.com/office/drawing/2014/main" id="{6EC5F3EC-6841-4BA7-B6C5-287A7EB10511}"/>
              </a:ext>
            </a:extLst>
          </p:cNvPr>
          <p:cNvSpPr/>
          <p:nvPr/>
        </p:nvSpPr>
        <p:spPr>
          <a:xfrm>
            <a:off x="1390532" y="3366953"/>
            <a:ext cx="824017" cy="833762"/>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Helvetica"/>
            </a:endParaRPr>
          </a:p>
        </p:txBody>
      </p:sp>
      <p:sp>
        <p:nvSpPr>
          <p:cNvPr id="34" name="Shape">
            <a:extLst>
              <a:ext uri="{FF2B5EF4-FFF2-40B4-BE49-F238E27FC236}">
                <a16:creationId xmlns:a16="http://schemas.microsoft.com/office/drawing/2014/main" id="{34F50BA0-CEAC-4180-BC1B-162901B41A23}"/>
              </a:ext>
            </a:extLst>
          </p:cNvPr>
          <p:cNvSpPr/>
          <p:nvPr/>
        </p:nvSpPr>
        <p:spPr>
          <a:xfrm>
            <a:off x="1511855" y="3530247"/>
            <a:ext cx="581372" cy="507174"/>
          </a:xfrm>
          <a:custGeom>
            <a:avLst/>
            <a:gdLst/>
            <a:ahLst/>
            <a:cxnLst>
              <a:cxn ang="0">
                <a:pos x="wd2" y="hd2"/>
              </a:cxn>
              <a:cxn ang="5400000">
                <a:pos x="wd2" y="hd2"/>
              </a:cxn>
              <a:cxn ang="10800000">
                <a:pos x="wd2" y="hd2"/>
              </a:cxn>
              <a:cxn ang="16200000">
                <a:pos x="wd2" y="hd2"/>
              </a:cxn>
            </a:cxnLst>
            <a:rect l="0" t="0" r="r" b="b"/>
            <a:pathLst>
              <a:path w="21600" h="21600" extrusionOk="0">
                <a:moveTo>
                  <a:pt x="11374" y="5005"/>
                </a:moveTo>
                <a:lnTo>
                  <a:pt x="11374" y="11183"/>
                </a:lnTo>
                <a:lnTo>
                  <a:pt x="14828" y="15139"/>
                </a:lnTo>
                <a:lnTo>
                  <a:pt x="15965" y="13835"/>
                </a:lnTo>
                <a:lnTo>
                  <a:pt x="12983" y="10419"/>
                </a:lnTo>
                <a:lnTo>
                  <a:pt x="12983" y="5005"/>
                </a:lnTo>
                <a:cubicBezTo>
                  <a:pt x="12983" y="5005"/>
                  <a:pt x="11374" y="5005"/>
                  <a:pt x="11374" y="5005"/>
                </a:cubicBezTo>
                <a:close/>
                <a:moveTo>
                  <a:pt x="12208" y="0"/>
                </a:moveTo>
                <a:cubicBezTo>
                  <a:pt x="7100" y="0"/>
                  <a:pt x="2948" y="4691"/>
                  <a:pt x="2824" y="10530"/>
                </a:cubicBezTo>
                <a:lnTo>
                  <a:pt x="0" y="10530"/>
                </a:lnTo>
                <a:lnTo>
                  <a:pt x="4227" y="15932"/>
                </a:lnTo>
                <a:lnTo>
                  <a:pt x="8452" y="10530"/>
                </a:lnTo>
                <a:lnTo>
                  <a:pt x="5172" y="10530"/>
                </a:lnTo>
                <a:cubicBezTo>
                  <a:pt x="5295" y="6182"/>
                  <a:pt x="8398" y="2701"/>
                  <a:pt x="12208" y="2701"/>
                </a:cubicBezTo>
                <a:cubicBezTo>
                  <a:pt x="16099" y="2701"/>
                  <a:pt x="19252" y="6326"/>
                  <a:pt x="19252" y="10800"/>
                </a:cubicBezTo>
                <a:cubicBezTo>
                  <a:pt x="19252" y="15275"/>
                  <a:pt x="16099" y="18901"/>
                  <a:pt x="12208" y="18901"/>
                </a:cubicBezTo>
                <a:cubicBezTo>
                  <a:pt x="10649" y="18901"/>
                  <a:pt x="9208" y="18317"/>
                  <a:pt x="8041" y="17327"/>
                </a:cubicBezTo>
                <a:lnTo>
                  <a:pt x="6427" y="19310"/>
                </a:lnTo>
                <a:cubicBezTo>
                  <a:pt x="8020" y="20744"/>
                  <a:pt x="10028" y="21600"/>
                  <a:pt x="12208" y="21600"/>
                </a:cubicBezTo>
                <a:cubicBezTo>
                  <a:pt x="17395" y="21600"/>
                  <a:pt x="21600" y="16766"/>
                  <a:pt x="21600" y="10800"/>
                </a:cubicBezTo>
                <a:cubicBezTo>
                  <a:pt x="21600" y="4836"/>
                  <a:pt x="17395" y="0"/>
                  <a:pt x="12208" y="0"/>
                </a:cubicBezTo>
                <a:close/>
              </a:path>
            </a:pathLst>
          </a:custGeom>
          <a:solidFill>
            <a:srgbClr val="01A3FE"/>
          </a:solidFill>
          <a:ln w="12700">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37" name="Group">
            <a:extLst>
              <a:ext uri="{FF2B5EF4-FFF2-40B4-BE49-F238E27FC236}">
                <a16:creationId xmlns:a16="http://schemas.microsoft.com/office/drawing/2014/main" id="{BD29B6E5-B768-45C9-94E7-1A90ED282175}"/>
              </a:ext>
            </a:extLst>
          </p:cNvPr>
          <p:cNvGrpSpPr/>
          <p:nvPr/>
        </p:nvGrpSpPr>
        <p:grpSpPr>
          <a:xfrm rot="19838649">
            <a:off x="6397787" y="5763001"/>
            <a:ext cx="1367018" cy="1350532"/>
            <a:chOff x="0" y="0"/>
            <a:chExt cx="1096735" cy="1088509"/>
          </a:xfrm>
        </p:grpSpPr>
        <p:sp>
          <p:nvSpPr>
            <p:cNvPr id="38" name="Line">
              <a:extLst>
                <a:ext uri="{FF2B5EF4-FFF2-40B4-BE49-F238E27FC236}">
                  <a16:creationId xmlns:a16="http://schemas.microsoft.com/office/drawing/2014/main" id="{D296AC79-C823-4956-9ED6-A17CF0C6FBFD}"/>
                </a:ext>
              </a:extLst>
            </p:cNvPr>
            <p:cNvSpPr/>
            <p:nvPr/>
          </p:nvSpPr>
          <p:spPr>
            <a:xfrm>
              <a:off x="0" y="0"/>
              <a:ext cx="938109" cy="938109"/>
            </a:xfrm>
            <a:prstGeom prst="line">
              <a:avLst/>
            </a:prstGeom>
            <a:noFill/>
            <a:ln w="38100" cap="flat">
              <a:solidFill>
                <a:srgbClr val="DCDEE0"/>
              </a:solidFill>
              <a:custDash>
                <a:ds d="200000" sp="200000"/>
              </a:custDash>
              <a:miter lim="400000"/>
            </a:ln>
            <a:effectLst/>
          </p:spPr>
          <p:txBody>
            <a:bodyPr wrap="square" lIns="0" tIns="0" rIns="0" bIns="0" numCol="1" anchor="ctr">
              <a:noAutofit/>
            </a:bodyPr>
            <a:lstStyle/>
            <a:p>
              <a:pPr algn="l" defTabSz="457200">
                <a:defRPr sz="1200">
                  <a:solidFill>
                    <a:srgbClr val="000000"/>
                  </a:solidFill>
                </a:defRPr>
              </a:pPr>
              <a:endParaRPr/>
            </a:p>
          </p:txBody>
        </p:sp>
        <p:sp>
          <p:nvSpPr>
            <p:cNvPr id="39" name="Circle">
              <a:extLst>
                <a:ext uri="{FF2B5EF4-FFF2-40B4-BE49-F238E27FC236}">
                  <a16:creationId xmlns:a16="http://schemas.microsoft.com/office/drawing/2014/main" id="{E7513014-4664-419C-A018-35D289E7E156}"/>
                </a:ext>
              </a:extLst>
            </p:cNvPr>
            <p:cNvSpPr/>
            <p:nvPr/>
          </p:nvSpPr>
          <p:spPr>
            <a:xfrm>
              <a:off x="776166" y="767940"/>
              <a:ext cx="320570" cy="32057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40" name="Group">
            <a:extLst>
              <a:ext uri="{FF2B5EF4-FFF2-40B4-BE49-F238E27FC236}">
                <a16:creationId xmlns:a16="http://schemas.microsoft.com/office/drawing/2014/main" id="{3FB4F3BE-ED56-460D-A2DE-88B2F1DC80A6}"/>
              </a:ext>
            </a:extLst>
          </p:cNvPr>
          <p:cNvGrpSpPr/>
          <p:nvPr/>
        </p:nvGrpSpPr>
        <p:grpSpPr>
          <a:xfrm>
            <a:off x="1390532" y="5571618"/>
            <a:ext cx="4915669" cy="840412"/>
            <a:chOff x="0" y="0"/>
            <a:chExt cx="4915667" cy="840410"/>
          </a:xfrm>
        </p:grpSpPr>
        <p:sp>
          <p:nvSpPr>
            <p:cNvPr id="41" name="Design Development">
              <a:extLst>
                <a:ext uri="{FF2B5EF4-FFF2-40B4-BE49-F238E27FC236}">
                  <a16:creationId xmlns:a16="http://schemas.microsoft.com/office/drawing/2014/main" id="{5DD7A4AF-71F6-4FDC-9A42-E9164B17F03E}"/>
                </a:ext>
              </a:extLst>
            </p:cNvPr>
            <p:cNvSpPr/>
            <p:nvPr/>
          </p:nvSpPr>
          <p:spPr>
            <a:xfrm>
              <a:off x="0" y="122688"/>
              <a:ext cx="3578126"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r">
                <a:defRPr sz="2500" b="1">
                  <a:solidFill>
                    <a:srgbClr val="1DAFED"/>
                  </a:solidFill>
                </a:defRPr>
              </a:lvl1pPr>
            </a:lstStyle>
            <a:p>
              <a:r>
                <a:rPr lang="zh-CN" altLang="en-US" sz="3200" b="0" dirty="0"/>
                <a:t>基于模块度的增益</a:t>
              </a:r>
              <a:endParaRPr sz="3200" b="0" dirty="0"/>
            </a:p>
          </p:txBody>
        </p:sp>
        <p:grpSp>
          <p:nvGrpSpPr>
            <p:cNvPr id="42" name="Group">
              <a:extLst>
                <a:ext uri="{FF2B5EF4-FFF2-40B4-BE49-F238E27FC236}">
                  <a16:creationId xmlns:a16="http://schemas.microsoft.com/office/drawing/2014/main" id="{9C83B1DA-4C77-44B2-B645-66445A42AB2B}"/>
                </a:ext>
              </a:extLst>
            </p:cNvPr>
            <p:cNvGrpSpPr/>
            <p:nvPr/>
          </p:nvGrpSpPr>
          <p:grpSpPr>
            <a:xfrm>
              <a:off x="4075256" y="0"/>
              <a:ext cx="840411" cy="840410"/>
              <a:chOff x="0" y="0"/>
              <a:chExt cx="840409" cy="840409"/>
            </a:xfrm>
          </p:grpSpPr>
          <p:sp>
            <p:nvSpPr>
              <p:cNvPr id="43" name="Circle">
                <a:extLst>
                  <a:ext uri="{FF2B5EF4-FFF2-40B4-BE49-F238E27FC236}">
                    <a16:creationId xmlns:a16="http://schemas.microsoft.com/office/drawing/2014/main" id="{72142335-708C-4A31-BDD7-06BCFFEA71E2}"/>
                  </a:ext>
                </a:extLst>
              </p:cNvPr>
              <p:cNvSpPr/>
              <p:nvPr/>
            </p:nvSpPr>
            <p:spPr>
              <a:xfrm>
                <a:off x="0" y="0"/>
                <a:ext cx="840410" cy="84041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4" name="Shape">
                <a:extLst>
                  <a:ext uri="{FF2B5EF4-FFF2-40B4-BE49-F238E27FC236}">
                    <a16:creationId xmlns:a16="http://schemas.microsoft.com/office/drawing/2014/main" id="{0AFF3859-FD0C-4FCC-B0AB-6F0D3D0AC960}"/>
                  </a:ext>
                </a:extLst>
              </p:cNvPr>
              <p:cNvSpPr/>
              <p:nvPr/>
            </p:nvSpPr>
            <p:spPr>
              <a:xfrm>
                <a:off x="308005" y="259920"/>
                <a:ext cx="224400" cy="320570"/>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592"/>
                                        </p:tgtEl>
                                        <p:attrNameLst>
                                          <p:attrName>style.visibility</p:attrName>
                                        </p:attrNameLst>
                                      </p:cBhvr>
                                      <p:to>
                                        <p:strVal val="visible"/>
                                      </p:to>
                                    </p:set>
                                    <p:animEffect transition="in" filter="dissolve">
                                      <p:cBhvr>
                                        <p:cTn id="7" dur="500"/>
                                        <p:tgtEl>
                                          <p:spTgt spid="592"/>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30"/>
                                        </p:tgtEl>
                                        <p:attrNameLst>
                                          <p:attrName>style.visibility</p:attrName>
                                        </p:attrNameLst>
                                      </p:cBhvr>
                                      <p:to>
                                        <p:strVal val="visible"/>
                                      </p:to>
                                    </p:set>
                                    <p:animEffect transition="in" filter="dissolve">
                                      <p:cBhvr>
                                        <p:cTn id="11" dur="500"/>
                                        <p:tgtEl>
                                          <p:spTgt spid="30"/>
                                        </p:tgtEl>
                                      </p:cBhvr>
                                    </p:animEffect>
                                  </p:childTnLst>
                                </p:cTn>
                              </p:par>
                            </p:childTnLst>
                          </p:cTn>
                        </p:par>
                        <p:par>
                          <p:cTn id="12" fill="hold">
                            <p:stCondLst>
                              <p:cond delay="1000"/>
                            </p:stCondLst>
                            <p:childTnLst>
                              <p:par>
                                <p:cTn id="13" presetID="18" presetClass="entr" presetSubtype="9" fill="hold" grpId="0" nodeType="afterEffect">
                                  <p:stCondLst>
                                    <p:cond delay="0"/>
                                  </p:stCondLst>
                                  <p:iterate>
                                    <p:tmAbs val="0"/>
                                  </p:iterate>
                                  <p:childTnLst>
                                    <p:set>
                                      <p:cBhvr>
                                        <p:cTn id="14" fill="hold"/>
                                        <p:tgtEl>
                                          <p:spTgt spid="37"/>
                                        </p:tgtEl>
                                        <p:attrNameLst>
                                          <p:attrName>style.visibility</p:attrName>
                                        </p:attrNameLst>
                                      </p:cBhvr>
                                      <p:to>
                                        <p:strVal val="visible"/>
                                      </p:to>
                                    </p:set>
                                    <p:animEffect transition="in" filter="strips(upLeft)">
                                      <p:cBhvr>
                                        <p:cTn id="15" dur="500"/>
                                        <p:tgtEl>
                                          <p:spTgt spid="37"/>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40"/>
                                        </p:tgtEl>
                                        <p:attrNameLst>
                                          <p:attrName>style.visibility</p:attrName>
                                        </p:attrNameLst>
                                      </p:cBhvr>
                                      <p:to>
                                        <p:strVal val="visible"/>
                                      </p:to>
                                    </p:set>
                                    <p:animEffect transition="in" filter="dissolve">
                                      <p:cBhvr>
                                        <p:cTn id="1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 grpId="0" animBg="1" advAuto="0"/>
      <p:bldP spid="30" grpId="0" animBg="1" advAuto="0"/>
      <p:bldP spid="37" grpId="0" animBg="1" advAuto="0"/>
      <p:bldP spid="40"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 name="Slide Number"/>
          <p:cNvSpPr txBox="1">
            <a:spLocks noGrp="1"/>
          </p:cNvSpPr>
          <p:nvPr>
            <p:ph type="sldNum" sz="quarter" idx="4294967295"/>
          </p:nvPr>
        </p:nvSpPr>
        <p:spPr>
          <a:xfrm>
            <a:off x="21571129" y="12490328"/>
            <a:ext cx="39682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sp>
        <p:nvSpPr>
          <p:cNvPr id="3759" name="S-W-O-T Analysis 3"/>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solidFill>
                  <a:srgbClr val="01A3FE"/>
                </a:solidFill>
              </a:rPr>
              <a:t>类别标签</a:t>
            </a:r>
            <a:endParaRPr dirty="0">
              <a:solidFill>
                <a:srgbClr val="01A3FE"/>
              </a:solidFill>
            </a:endParaRPr>
          </a:p>
        </p:txBody>
      </p:sp>
      <p:sp>
        <p:nvSpPr>
          <p:cNvPr id="3767" name="Ut vestibulum malesuada Lorem Ipsum unde omnis iste natus error sit alay manuk da"/>
          <p:cNvSpPr/>
          <p:nvPr/>
        </p:nvSpPr>
        <p:spPr>
          <a:xfrm>
            <a:off x="2849374" y="8635081"/>
            <a:ext cx="5531578" cy="1850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nSpc>
                <a:spcPct val="120000"/>
              </a:lnSpc>
              <a:spcBef>
                <a:spcPts val="1500"/>
              </a:spcBef>
            </a:lvl1pPr>
          </a:lstStyle>
          <a:p>
            <a:r>
              <a:rPr lang="zh-CN" altLang="en-US" sz="3600" dirty="0"/>
              <a:t>用户所在领域太过集中，没有区分度</a:t>
            </a:r>
            <a:endParaRPr sz="3600" dirty="0"/>
          </a:p>
        </p:txBody>
      </p:sp>
      <p:sp>
        <p:nvSpPr>
          <p:cNvPr id="3774" name="Threat"/>
          <p:cNvSpPr/>
          <p:nvPr/>
        </p:nvSpPr>
        <p:spPr>
          <a:xfrm>
            <a:off x="3536686" y="3786293"/>
            <a:ext cx="381673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b="1">
                <a:solidFill>
                  <a:srgbClr val="1DAFED"/>
                </a:solidFill>
              </a:defRPr>
            </a:lvl1pPr>
          </a:lstStyle>
          <a:p>
            <a:r>
              <a:rPr lang="zh-CN" altLang="en-US" sz="4000" b="0" dirty="0">
                <a:solidFill>
                  <a:srgbClr val="01A3FE"/>
                </a:solidFill>
              </a:rPr>
              <a:t>问题</a:t>
            </a:r>
            <a:endParaRPr sz="4000" b="0" dirty="0">
              <a:solidFill>
                <a:srgbClr val="01A3FE"/>
              </a:solidFill>
            </a:endParaRPr>
          </a:p>
        </p:txBody>
      </p:sp>
      <p:grpSp>
        <p:nvGrpSpPr>
          <p:cNvPr id="3780" name="Group"/>
          <p:cNvGrpSpPr/>
          <p:nvPr/>
        </p:nvGrpSpPr>
        <p:grpSpPr>
          <a:xfrm>
            <a:off x="3922079" y="5041231"/>
            <a:ext cx="3057057" cy="3057057"/>
            <a:chOff x="0" y="0"/>
            <a:chExt cx="3057055" cy="3057056"/>
          </a:xfrm>
        </p:grpSpPr>
        <p:sp>
          <p:nvSpPr>
            <p:cNvPr id="3778" name="Circle"/>
            <p:cNvSpPr/>
            <p:nvPr/>
          </p:nvSpPr>
          <p:spPr>
            <a:xfrm>
              <a:off x="0" y="0"/>
              <a:ext cx="3057055" cy="3057056"/>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sp>
          <p:nvSpPr>
            <p:cNvPr id="3779" name="Shape"/>
            <p:cNvSpPr/>
            <p:nvPr/>
          </p:nvSpPr>
          <p:spPr>
            <a:xfrm>
              <a:off x="874980" y="892785"/>
              <a:ext cx="1295991" cy="1338753"/>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400"/>
            </a:p>
          </p:txBody>
        </p:sp>
      </p:grpSp>
      <p:pic>
        <p:nvPicPr>
          <p:cNvPr id="11" name="图片 10">
            <a:extLst>
              <a:ext uri="{FF2B5EF4-FFF2-40B4-BE49-F238E27FC236}">
                <a16:creationId xmlns:a16="http://schemas.microsoft.com/office/drawing/2014/main" id="{018E582F-D373-479E-89BA-FF6D44743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9925" y="2102046"/>
            <a:ext cx="14660566" cy="9837675"/>
          </a:xfrm>
          <a:prstGeom prst="rect">
            <a:avLst/>
          </a:prstGeom>
        </p:spPr>
      </p:pic>
      <p:sp>
        <p:nvSpPr>
          <p:cNvPr id="12" name="对话气泡: 矩形 11">
            <a:extLst>
              <a:ext uri="{FF2B5EF4-FFF2-40B4-BE49-F238E27FC236}">
                <a16:creationId xmlns:a16="http://schemas.microsoft.com/office/drawing/2014/main" id="{269627C7-5637-4EDC-884A-FFF1F7CA417F}"/>
              </a:ext>
            </a:extLst>
          </p:cNvPr>
          <p:cNvSpPr/>
          <p:nvPr/>
        </p:nvSpPr>
        <p:spPr>
          <a:xfrm>
            <a:off x="11326091" y="5053353"/>
            <a:ext cx="2535382" cy="1384995"/>
          </a:xfrm>
          <a:prstGeom prst="wedgeRectCallout">
            <a:avLst>
              <a:gd name="adj1" fmla="val 48019"/>
              <a:gd name="adj2" fmla="val 92301"/>
            </a:avLst>
          </a:prstGeom>
          <a:ln w="5715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zh-CN" altLang="en-US" sz="3000" dirty="0">
                <a:solidFill>
                  <a:srgbClr val="01A3FE"/>
                </a:solidFill>
                <a:effectLst>
                  <a:outerShdw blurRad="38100" dist="12700" dir="5400000" rotWithShape="0">
                    <a:srgbClr val="000000">
                      <a:alpha val="50000"/>
                    </a:srgbClr>
                  </a:outerShdw>
                </a:effectLst>
                <a:latin typeface="+mj-lt"/>
                <a:ea typeface="+mj-ea"/>
                <a:cs typeface="+mj-cs"/>
              </a:rPr>
              <a:t>互联网</a:t>
            </a:r>
            <a:endParaRPr lang="en-US" altLang="zh-CN" sz="3000" dirty="0">
              <a:solidFill>
                <a:srgbClr val="01A3FE"/>
              </a:solidFill>
              <a:effectLst>
                <a:outerShdw blurRad="38100" dist="12700" dir="5400000" rotWithShape="0">
                  <a:srgbClr val="000000">
                    <a:alpha val="50000"/>
                  </a:srgbClr>
                </a:outerShdw>
              </a:effectLst>
              <a:latin typeface="+mj-lt"/>
              <a:ea typeface="+mj-ea"/>
              <a:cs typeface="+mj-cs"/>
            </a:endParaRPr>
          </a:p>
          <a:p>
            <a:pPr marL="0" marR="0" indent="0" algn="ctr" defTabSz="457200" rtl="0" fontAlgn="auto" latinLnBrk="0" hangingPunct="0">
              <a:lnSpc>
                <a:spcPct val="100000"/>
              </a:lnSpc>
              <a:spcBef>
                <a:spcPts val="0"/>
              </a:spcBef>
              <a:spcAft>
                <a:spcPts val="0"/>
              </a:spcAft>
              <a:buClrTx/>
              <a:buSzTx/>
              <a:buFontTx/>
              <a:buNone/>
              <a:tabLst/>
            </a:pPr>
            <a:r>
              <a:rPr kumimoji="0" lang="zh-CN" altLang="en-US" sz="3000" b="0" i="0" u="none" strike="noStrike" cap="none" spc="0" normalizeH="0" baseline="0" dirty="0">
                <a:ln>
                  <a:noFill/>
                </a:ln>
                <a:solidFill>
                  <a:srgbClr val="01A3FE"/>
                </a:solidFill>
                <a:effectLst>
                  <a:outerShdw blurRad="38100" dist="12700" dir="5400000" rotWithShape="0">
                    <a:srgbClr val="000000">
                      <a:alpha val="50000"/>
                    </a:srgbClr>
                  </a:outerShdw>
                </a:effectLst>
                <a:uFillTx/>
                <a:latin typeface="+mj-lt"/>
                <a:ea typeface="+mj-ea"/>
                <a:cs typeface="+mj-cs"/>
                <a:sym typeface="Helvetica"/>
              </a:rPr>
              <a:t>高等教育</a:t>
            </a:r>
            <a:endParaRPr kumimoji="0" lang="en-US" altLang="zh-CN" sz="3000" b="0" i="0" u="none" strike="noStrike" cap="none" spc="0" normalizeH="0" baseline="0" dirty="0">
              <a:ln>
                <a:noFill/>
              </a:ln>
              <a:solidFill>
                <a:srgbClr val="01A3FE"/>
              </a:solidFill>
              <a:effectLst>
                <a:outerShdw blurRad="38100" dist="12700" dir="5400000" rotWithShape="0">
                  <a:srgbClr val="000000">
                    <a:alpha val="50000"/>
                  </a:srgbClr>
                </a:outerShdw>
              </a:effectLst>
              <a:uFillTx/>
              <a:latin typeface="+mj-lt"/>
              <a:ea typeface="+mj-ea"/>
              <a:cs typeface="+mj-cs"/>
              <a:sym typeface="Helvetica"/>
            </a:endParaRPr>
          </a:p>
          <a:p>
            <a:pPr marL="0" marR="0" indent="0" algn="ctr" defTabSz="457200" rtl="0" fontAlgn="auto" latinLnBrk="0" hangingPunct="0">
              <a:lnSpc>
                <a:spcPct val="100000"/>
              </a:lnSpc>
              <a:spcBef>
                <a:spcPts val="0"/>
              </a:spcBef>
              <a:spcAft>
                <a:spcPts val="0"/>
              </a:spcAft>
              <a:buClrTx/>
              <a:buSzTx/>
              <a:buFontTx/>
              <a:buNone/>
              <a:tabLst/>
            </a:pPr>
            <a:r>
              <a:rPr kumimoji="0" lang="zh-CN" altLang="en-US" sz="3000" b="0" i="0" u="none" strike="noStrike" cap="none" spc="0" normalizeH="0" baseline="0" dirty="0">
                <a:ln>
                  <a:noFill/>
                </a:ln>
                <a:solidFill>
                  <a:srgbClr val="01A3FE"/>
                </a:solidFill>
                <a:effectLst>
                  <a:outerShdw blurRad="38100" dist="12700" dir="5400000" rotWithShape="0">
                    <a:srgbClr val="000000">
                      <a:alpha val="50000"/>
                    </a:srgbClr>
                  </a:outerShdw>
                </a:effectLst>
                <a:uFillTx/>
                <a:latin typeface="+mj-lt"/>
                <a:ea typeface="+mj-ea"/>
                <a:cs typeface="+mj-cs"/>
                <a:sym typeface="Helvetica"/>
              </a:rPr>
              <a:t>计算机软件</a:t>
            </a:r>
          </a:p>
        </p:txBody>
      </p:sp>
      <p:sp>
        <p:nvSpPr>
          <p:cNvPr id="36" name="对话气泡: 矩形 35">
            <a:extLst>
              <a:ext uri="{FF2B5EF4-FFF2-40B4-BE49-F238E27FC236}">
                <a16:creationId xmlns:a16="http://schemas.microsoft.com/office/drawing/2014/main" id="{22DF37F3-4848-4623-817E-AC1605228D14}"/>
              </a:ext>
            </a:extLst>
          </p:cNvPr>
          <p:cNvSpPr/>
          <p:nvPr/>
        </p:nvSpPr>
        <p:spPr>
          <a:xfrm>
            <a:off x="17775382" y="3834231"/>
            <a:ext cx="2535382" cy="1384995"/>
          </a:xfrm>
          <a:prstGeom prst="wedgeRectCallout">
            <a:avLst>
              <a:gd name="adj1" fmla="val -33948"/>
              <a:gd name="adj2" fmla="val 107306"/>
            </a:avLst>
          </a:prstGeom>
          <a:ln w="57150"/>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zh-CN" altLang="en-US" sz="3000" dirty="0">
                <a:solidFill>
                  <a:schemeClr val="accent3">
                    <a:lumMod val="75000"/>
                  </a:schemeClr>
                </a:solidFill>
                <a:effectLst>
                  <a:outerShdw blurRad="38100" dist="12700" dir="5400000" rotWithShape="0">
                    <a:srgbClr val="000000">
                      <a:alpha val="50000"/>
                    </a:srgbClr>
                  </a:outerShdw>
                </a:effectLst>
                <a:latin typeface="+mj-lt"/>
                <a:ea typeface="+mj-ea"/>
                <a:cs typeface="+mj-cs"/>
              </a:rPr>
              <a:t>互联网</a:t>
            </a:r>
            <a:endParaRPr lang="en-US" altLang="zh-CN" sz="3000" dirty="0">
              <a:solidFill>
                <a:schemeClr val="accent3">
                  <a:lumMod val="75000"/>
                </a:schemeClr>
              </a:solidFill>
              <a:effectLst>
                <a:outerShdw blurRad="38100" dist="12700" dir="5400000" rotWithShape="0">
                  <a:srgbClr val="000000">
                    <a:alpha val="50000"/>
                  </a:srgbClr>
                </a:outerShdw>
              </a:effectLst>
              <a:latin typeface="+mj-lt"/>
              <a:ea typeface="+mj-ea"/>
              <a:cs typeface="+mj-cs"/>
            </a:endParaRPr>
          </a:p>
          <a:p>
            <a:pPr marL="0" marR="0" indent="0" algn="ctr" defTabSz="457200" rtl="0" fontAlgn="auto" latinLnBrk="0" hangingPunct="0">
              <a:lnSpc>
                <a:spcPct val="100000"/>
              </a:lnSpc>
              <a:spcBef>
                <a:spcPts val="0"/>
              </a:spcBef>
              <a:spcAft>
                <a:spcPts val="0"/>
              </a:spcAft>
              <a:buClrTx/>
              <a:buSzTx/>
              <a:buFontTx/>
              <a:buNone/>
              <a:tabLst/>
            </a:pPr>
            <a:r>
              <a:rPr kumimoji="0" lang="zh-CN" altLang="en-US" sz="3000" b="0" i="0" u="none" strike="noStrike" cap="none" spc="0" normalizeH="0" baseline="0" dirty="0">
                <a:ln>
                  <a:noFill/>
                </a:ln>
                <a:solidFill>
                  <a:schemeClr val="accent3">
                    <a:lumMod val="75000"/>
                  </a:schemeClr>
                </a:solidFill>
                <a:effectLst>
                  <a:outerShdw blurRad="38100" dist="12700" dir="5400000" rotWithShape="0">
                    <a:srgbClr val="000000">
                      <a:alpha val="50000"/>
                    </a:srgbClr>
                  </a:outerShdw>
                </a:effectLst>
                <a:uFillTx/>
                <a:latin typeface="+mj-lt"/>
                <a:ea typeface="+mj-ea"/>
                <a:cs typeface="+mj-cs"/>
                <a:sym typeface="Helvetica"/>
              </a:rPr>
              <a:t>高等教育</a:t>
            </a:r>
            <a:endParaRPr kumimoji="0" lang="en-US" altLang="zh-CN" sz="3000" b="0" i="0" u="none" strike="noStrike" cap="none" spc="0" normalizeH="0" baseline="0" dirty="0">
              <a:ln>
                <a:noFill/>
              </a:ln>
              <a:solidFill>
                <a:schemeClr val="accent3">
                  <a:lumMod val="75000"/>
                </a:schemeClr>
              </a:solidFill>
              <a:effectLst>
                <a:outerShdw blurRad="38100" dist="12700" dir="5400000" rotWithShape="0">
                  <a:srgbClr val="000000">
                    <a:alpha val="50000"/>
                  </a:srgbClr>
                </a:outerShdw>
              </a:effectLst>
              <a:uFillTx/>
              <a:latin typeface="+mj-lt"/>
              <a:ea typeface="+mj-ea"/>
              <a:cs typeface="+mj-cs"/>
              <a:sym typeface="Helvetica"/>
            </a:endParaRPr>
          </a:p>
          <a:p>
            <a:pPr marL="0" marR="0" indent="0" algn="ctr" defTabSz="457200" rtl="0" fontAlgn="auto" latinLnBrk="0" hangingPunct="0">
              <a:lnSpc>
                <a:spcPct val="100000"/>
              </a:lnSpc>
              <a:spcBef>
                <a:spcPts val="0"/>
              </a:spcBef>
              <a:spcAft>
                <a:spcPts val="0"/>
              </a:spcAft>
              <a:buClrTx/>
              <a:buSzTx/>
              <a:buFontTx/>
              <a:buNone/>
              <a:tabLst/>
            </a:pPr>
            <a:r>
              <a:rPr kumimoji="0" lang="zh-CN" altLang="en-US" sz="3000" b="0" i="0" u="none" strike="noStrike" cap="none" spc="0" normalizeH="0" baseline="0" dirty="0">
                <a:ln>
                  <a:noFill/>
                </a:ln>
                <a:solidFill>
                  <a:schemeClr val="accent3">
                    <a:lumMod val="75000"/>
                  </a:schemeClr>
                </a:solidFill>
                <a:effectLst>
                  <a:outerShdw blurRad="38100" dist="12700" dir="5400000" rotWithShape="0">
                    <a:srgbClr val="000000">
                      <a:alpha val="50000"/>
                    </a:srgbClr>
                  </a:outerShdw>
                </a:effectLst>
                <a:uFillTx/>
                <a:latin typeface="+mj-lt"/>
                <a:ea typeface="+mj-ea"/>
                <a:cs typeface="+mj-cs"/>
                <a:sym typeface="Helvetica"/>
              </a:rPr>
              <a:t>计算机软件</a:t>
            </a:r>
          </a:p>
        </p:txBody>
      </p:sp>
      <p:sp>
        <p:nvSpPr>
          <p:cNvPr id="37" name="对话气泡: 矩形 36">
            <a:extLst>
              <a:ext uri="{FF2B5EF4-FFF2-40B4-BE49-F238E27FC236}">
                <a16:creationId xmlns:a16="http://schemas.microsoft.com/office/drawing/2014/main" id="{47292567-AAAF-4F54-9F52-BC694F2972CB}"/>
              </a:ext>
            </a:extLst>
          </p:cNvPr>
          <p:cNvSpPr/>
          <p:nvPr/>
        </p:nvSpPr>
        <p:spPr>
          <a:xfrm>
            <a:off x="14103927" y="10554726"/>
            <a:ext cx="2535382" cy="1384995"/>
          </a:xfrm>
          <a:prstGeom prst="wedgeRectCallout">
            <a:avLst>
              <a:gd name="adj1" fmla="val 26708"/>
              <a:gd name="adj2" fmla="val -77255"/>
            </a:avLst>
          </a:prstGeom>
          <a:ln w="57150"/>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zh-CN" altLang="en-US" sz="3000" dirty="0">
                <a:solidFill>
                  <a:schemeClr val="accent6">
                    <a:lumMod val="50000"/>
                  </a:schemeClr>
                </a:solidFill>
                <a:effectLst>
                  <a:outerShdw blurRad="38100" dist="12700" dir="5400000" rotWithShape="0">
                    <a:srgbClr val="000000">
                      <a:alpha val="50000"/>
                    </a:srgbClr>
                  </a:outerShdw>
                </a:effectLst>
                <a:latin typeface="+mj-lt"/>
                <a:ea typeface="+mj-ea"/>
                <a:cs typeface="+mj-cs"/>
              </a:rPr>
              <a:t>互联网</a:t>
            </a:r>
            <a:endParaRPr lang="en-US" altLang="zh-CN" sz="3000" dirty="0">
              <a:solidFill>
                <a:schemeClr val="accent6">
                  <a:lumMod val="50000"/>
                </a:schemeClr>
              </a:solidFill>
              <a:effectLst>
                <a:outerShdw blurRad="38100" dist="12700" dir="5400000" rotWithShape="0">
                  <a:srgbClr val="000000">
                    <a:alpha val="50000"/>
                  </a:srgbClr>
                </a:outerShdw>
              </a:effectLst>
              <a:latin typeface="+mj-lt"/>
              <a:ea typeface="+mj-ea"/>
              <a:cs typeface="+mj-cs"/>
            </a:endParaRPr>
          </a:p>
          <a:p>
            <a:pPr marL="0" marR="0" indent="0" algn="ctr" defTabSz="457200" rtl="0" fontAlgn="auto" latinLnBrk="0" hangingPunct="0">
              <a:lnSpc>
                <a:spcPct val="100000"/>
              </a:lnSpc>
              <a:spcBef>
                <a:spcPts val="0"/>
              </a:spcBef>
              <a:spcAft>
                <a:spcPts val="0"/>
              </a:spcAft>
              <a:buClrTx/>
              <a:buSzTx/>
              <a:buFontTx/>
              <a:buNone/>
              <a:tabLst/>
            </a:pPr>
            <a:r>
              <a:rPr lang="zh-CN" altLang="en-US" sz="3000" dirty="0">
                <a:solidFill>
                  <a:schemeClr val="accent6">
                    <a:lumMod val="50000"/>
                  </a:schemeClr>
                </a:solidFill>
                <a:effectLst>
                  <a:outerShdw blurRad="38100" dist="12700" dir="5400000" rotWithShape="0">
                    <a:srgbClr val="000000">
                      <a:alpha val="50000"/>
                    </a:srgbClr>
                  </a:outerShdw>
                </a:effectLst>
                <a:latin typeface="+mj-lt"/>
                <a:ea typeface="+mj-ea"/>
                <a:cs typeface="+mj-cs"/>
              </a:rPr>
              <a:t>临床医疗</a:t>
            </a:r>
            <a:endParaRPr lang="en-US" altLang="zh-CN" sz="3000" dirty="0">
              <a:solidFill>
                <a:schemeClr val="accent6">
                  <a:lumMod val="50000"/>
                </a:schemeClr>
              </a:solidFill>
              <a:effectLst>
                <a:outerShdw blurRad="38100" dist="12700" dir="5400000" rotWithShape="0">
                  <a:srgbClr val="000000">
                    <a:alpha val="50000"/>
                  </a:srgbClr>
                </a:outerShdw>
              </a:effectLst>
              <a:latin typeface="+mj-lt"/>
              <a:ea typeface="+mj-ea"/>
              <a:cs typeface="+mj-cs"/>
            </a:endParaRPr>
          </a:p>
          <a:p>
            <a:pPr marL="0" marR="0" indent="0" algn="ctr" defTabSz="457200" rtl="0" fontAlgn="auto" latinLnBrk="0" hangingPunct="0">
              <a:lnSpc>
                <a:spcPct val="100000"/>
              </a:lnSpc>
              <a:spcBef>
                <a:spcPts val="0"/>
              </a:spcBef>
              <a:spcAft>
                <a:spcPts val="0"/>
              </a:spcAft>
              <a:buClrTx/>
              <a:buSzTx/>
              <a:buFontTx/>
              <a:buNone/>
              <a:tabLst/>
            </a:pPr>
            <a:r>
              <a:rPr kumimoji="0" lang="zh-CN" altLang="en-US" sz="3000" b="0" i="0" u="none" strike="noStrike" cap="none" spc="0" normalizeH="0" baseline="0" dirty="0">
                <a:ln>
                  <a:noFill/>
                </a:ln>
                <a:solidFill>
                  <a:schemeClr val="accent6">
                    <a:lumMod val="50000"/>
                  </a:schemeClr>
                </a:solidFill>
                <a:effectLst>
                  <a:outerShdw blurRad="38100" dist="12700" dir="5400000" rotWithShape="0">
                    <a:srgbClr val="000000">
                      <a:alpha val="50000"/>
                    </a:srgbClr>
                  </a:outerShdw>
                </a:effectLst>
                <a:uFillTx/>
                <a:latin typeface="+mj-lt"/>
                <a:ea typeface="+mj-ea"/>
                <a:cs typeface="+mj-cs"/>
                <a:sym typeface="Helvetica"/>
              </a:rPr>
              <a:t>高等教育</a:t>
            </a:r>
            <a:endParaRPr kumimoji="0" lang="en-US" altLang="zh-CN" sz="3000" b="0" i="0" u="none" strike="noStrike" cap="none" spc="0" normalizeH="0" baseline="0" dirty="0">
              <a:ln>
                <a:noFill/>
              </a:ln>
              <a:solidFill>
                <a:schemeClr val="accent6">
                  <a:lumMod val="50000"/>
                </a:schemeClr>
              </a:solidFill>
              <a:effectLst>
                <a:outerShdw blurRad="38100" dist="12700" dir="5400000" rotWithShape="0">
                  <a:srgbClr val="000000">
                    <a:alpha val="50000"/>
                  </a:srgbClr>
                </a:outerShdw>
              </a:effectLst>
              <a:uFillTx/>
              <a:latin typeface="+mj-lt"/>
              <a:ea typeface="+mj-ea"/>
              <a:cs typeface="+mj-cs"/>
              <a:sym typeface="Helvetica"/>
            </a:endParaRPr>
          </a:p>
        </p:txBody>
      </p:sp>
      <p:sp>
        <p:nvSpPr>
          <p:cNvPr id="38" name="对话气泡: 矩形 37">
            <a:extLst>
              <a:ext uri="{FF2B5EF4-FFF2-40B4-BE49-F238E27FC236}">
                <a16:creationId xmlns:a16="http://schemas.microsoft.com/office/drawing/2014/main" id="{9D84B2B2-F0B1-4737-9240-B385C72D5D49}"/>
              </a:ext>
            </a:extLst>
          </p:cNvPr>
          <p:cNvSpPr/>
          <p:nvPr/>
        </p:nvSpPr>
        <p:spPr>
          <a:xfrm>
            <a:off x="18670098" y="9862228"/>
            <a:ext cx="2535382" cy="1384995"/>
          </a:xfrm>
          <a:prstGeom prst="wedgeRectCallout">
            <a:avLst>
              <a:gd name="adj1" fmla="val -51980"/>
              <a:gd name="adj2" fmla="val -74254"/>
            </a:avLst>
          </a:prstGeom>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lang="zh-CN" altLang="en-US" sz="3000" dirty="0">
                <a:solidFill>
                  <a:schemeClr val="accent5">
                    <a:lumMod val="50000"/>
                  </a:schemeClr>
                </a:solidFill>
                <a:effectLst>
                  <a:outerShdw blurRad="38100" dist="12700" dir="5400000" rotWithShape="0">
                    <a:srgbClr val="000000">
                      <a:alpha val="50000"/>
                    </a:srgbClr>
                  </a:outerShdw>
                </a:effectLst>
                <a:latin typeface="+mj-lt"/>
                <a:ea typeface="+mj-ea"/>
                <a:cs typeface="+mj-cs"/>
              </a:rPr>
              <a:t>高等教育</a:t>
            </a:r>
            <a:endParaRPr lang="en-US" altLang="zh-CN" sz="3000" dirty="0">
              <a:solidFill>
                <a:schemeClr val="accent5">
                  <a:lumMod val="50000"/>
                </a:schemeClr>
              </a:solidFill>
              <a:effectLst>
                <a:outerShdw blurRad="38100" dist="12700" dir="5400000" rotWithShape="0">
                  <a:srgbClr val="000000">
                    <a:alpha val="50000"/>
                  </a:srgbClr>
                </a:outerShdw>
              </a:effectLst>
              <a:latin typeface="+mj-lt"/>
              <a:ea typeface="+mj-ea"/>
              <a:cs typeface="+mj-cs"/>
            </a:endParaRPr>
          </a:p>
          <a:p>
            <a:pPr marL="0" marR="0" indent="0" algn="ctr" defTabSz="457200" rtl="0" fontAlgn="auto" latinLnBrk="0" hangingPunct="0">
              <a:lnSpc>
                <a:spcPct val="100000"/>
              </a:lnSpc>
              <a:spcBef>
                <a:spcPts val="0"/>
              </a:spcBef>
              <a:spcAft>
                <a:spcPts val="0"/>
              </a:spcAft>
              <a:buClrTx/>
              <a:buSzTx/>
              <a:buFontTx/>
              <a:buNone/>
              <a:tabLst/>
            </a:pPr>
            <a:r>
              <a:rPr lang="zh-CN" altLang="en-US" sz="3000" dirty="0">
                <a:solidFill>
                  <a:schemeClr val="accent5">
                    <a:lumMod val="50000"/>
                  </a:schemeClr>
                </a:solidFill>
                <a:effectLst>
                  <a:outerShdw blurRad="38100" dist="12700" dir="5400000" rotWithShape="0">
                    <a:srgbClr val="000000">
                      <a:alpha val="50000"/>
                    </a:srgbClr>
                  </a:outerShdw>
                </a:effectLst>
                <a:latin typeface="+mj-lt"/>
                <a:ea typeface="+mj-ea"/>
                <a:cs typeface="+mj-cs"/>
              </a:rPr>
              <a:t>互联网</a:t>
            </a:r>
            <a:endParaRPr lang="en-US" altLang="zh-CN" sz="3000" dirty="0">
              <a:solidFill>
                <a:schemeClr val="accent5">
                  <a:lumMod val="50000"/>
                </a:schemeClr>
              </a:solidFill>
              <a:effectLst>
                <a:outerShdw blurRad="38100" dist="12700" dir="5400000" rotWithShape="0">
                  <a:srgbClr val="000000">
                    <a:alpha val="50000"/>
                  </a:srgbClr>
                </a:outerShdw>
              </a:effectLst>
              <a:latin typeface="+mj-lt"/>
              <a:ea typeface="+mj-ea"/>
              <a:cs typeface="+mj-cs"/>
            </a:endParaRPr>
          </a:p>
          <a:p>
            <a:pPr marL="0" marR="0" indent="0" algn="ctr" defTabSz="457200" rtl="0" fontAlgn="auto" latinLnBrk="0" hangingPunct="0">
              <a:lnSpc>
                <a:spcPct val="100000"/>
              </a:lnSpc>
              <a:spcBef>
                <a:spcPts val="0"/>
              </a:spcBef>
              <a:spcAft>
                <a:spcPts val="0"/>
              </a:spcAft>
              <a:buClrTx/>
              <a:buSzTx/>
              <a:buFontTx/>
              <a:buNone/>
              <a:tabLst/>
            </a:pPr>
            <a:r>
              <a:rPr lang="zh-CN" altLang="en-US" sz="3000" dirty="0">
                <a:solidFill>
                  <a:schemeClr val="accent5">
                    <a:lumMod val="50000"/>
                  </a:schemeClr>
                </a:solidFill>
                <a:effectLst>
                  <a:outerShdw blurRad="38100" dist="12700" dir="5400000" rotWithShape="0">
                    <a:srgbClr val="000000">
                      <a:alpha val="50000"/>
                    </a:srgbClr>
                  </a:outerShdw>
                </a:effectLst>
                <a:latin typeface="+mj-lt"/>
                <a:ea typeface="+mj-ea"/>
                <a:cs typeface="+mj-cs"/>
              </a:rPr>
              <a:t>计算机软件</a:t>
            </a:r>
            <a:endParaRPr kumimoji="0" lang="en-US" altLang="zh-CN" sz="3000" b="0" i="0" u="none" strike="noStrike" cap="none" spc="0" normalizeH="0" baseline="0" dirty="0">
              <a:ln>
                <a:noFill/>
              </a:ln>
              <a:solidFill>
                <a:schemeClr val="accent5">
                  <a:lumMod val="50000"/>
                </a:schemeClr>
              </a:solidFill>
              <a:effectLst>
                <a:outerShdw blurRad="38100" dist="12700" dir="5400000" rotWithShape="0">
                  <a:srgbClr val="000000">
                    <a:alpha val="50000"/>
                  </a:srgbClr>
                </a:outerShdw>
              </a:effectLst>
              <a:uFillTx/>
              <a:latin typeface="+mj-lt"/>
              <a:ea typeface="+mj-ea"/>
              <a:cs typeface="+mj-cs"/>
              <a:sym typeface="Helvetica"/>
            </a:endParaRPr>
          </a:p>
        </p:txBody>
      </p:sp>
    </p:spTree>
    <p:extLst>
      <p:ext uri="{BB962C8B-B14F-4D97-AF65-F5344CB8AC3E}">
        <p14:creationId xmlns:p14="http://schemas.microsoft.com/office/powerpoint/2010/main" val="3499361196"/>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759"/>
                                        </p:tgtEl>
                                        <p:attrNameLst>
                                          <p:attrName>style.visibility</p:attrName>
                                        </p:attrNameLst>
                                      </p:cBhvr>
                                      <p:to>
                                        <p:strVal val="visible"/>
                                      </p:to>
                                    </p:set>
                                    <p:animEffect transition="in" filter="dissolve">
                                      <p:cBhvr>
                                        <p:cTn id="7" dur="500"/>
                                        <p:tgtEl>
                                          <p:spTgt spid="375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3774"/>
                                        </p:tgtEl>
                                        <p:attrNameLst>
                                          <p:attrName>style.visibility</p:attrName>
                                        </p:attrNameLst>
                                      </p:cBhvr>
                                      <p:to>
                                        <p:strVal val="visible"/>
                                      </p:to>
                                    </p:set>
                                    <p:animEffect transition="in" filter="dissolve">
                                      <p:cBhvr>
                                        <p:cTn id="11" dur="500"/>
                                        <p:tgtEl>
                                          <p:spTgt spid="3774"/>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3780"/>
                                        </p:tgtEl>
                                        <p:attrNameLst>
                                          <p:attrName>style.visibility</p:attrName>
                                        </p:attrNameLst>
                                      </p:cBhvr>
                                      <p:to>
                                        <p:strVal val="visible"/>
                                      </p:to>
                                    </p:set>
                                    <p:animEffect transition="in" filter="dissolve">
                                      <p:cBhvr>
                                        <p:cTn id="15" dur="500"/>
                                        <p:tgtEl>
                                          <p:spTgt spid="3780"/>
                                        </p:tgtEl>
                                      </p:cBhvr>
                                    </p:animEffect>
                                  </p:childTnLst>
                                </p:cTn>
                              </p:par>
                            </p:childTnLst>
                          </p:cTn>
                        </p:par>
                        <p:par>
                          <p:cTn id="16" fill="hold">
                            <p:stCondLst>
                              <p:cond delay="1500"/>
                            </p:stCondLst>
                            <p:childTnLst>
                              <p:par>
                                <p:cTn id="17" presetID="18" presetClass="entr" presetSubtype="6" fill="hold" grpId="0" nodeType="afterEffect">
                                  <p:stCondLst>
                                    <p:cond delay="0"/>
                                  </p:stCondLst>
                                  <p:iterate>
                                    <p:tmAbs val="0"/>
                                  </p:iterate>
                                  <p:childTnLst>
                                    <p:set>
                                      <p:cBhvr>
                                        <p:cTn id="18" fill="hold"/>
                                        <p:tgtEl>
                                          <p:spTgt spid="3767"/>
                                        </p:tgtEl>
                                        <p:attrNameLst>
                                          <p:attrName>style.visibility</p:attrName>
                                        </p:attrNameLst>
                                      </p:cBhvr>
                                      <p:to>
                                        <p:strVal val="visible"/>
                                      </p:to>
                                    </p:set>
                                    <p:animEffect transition="in" filter="strips(downRight)">
                                      <p:cBhvr>
                                        <p:cTn id="19" dur="500"/>
                                        <p:tgtEl>
                                          <p:spTgt spid="3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9" grpId="0" animBg="1" advAuto="0"/>
      <p:bldP spid="3767" grpId="0" animBg="1" advAuto="0"/>
      <p:bldP spid="3774" grpId="0" animBg="1" advAuto="0"/>
      <p:bldP spid="3780"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9" name="S-W-O-T Analysis 3"/>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solidFill>
                  <a:srgbClr val="01A3FE"/>
                </a:solidFill>
              </a:rPr>
              <a:t>类别标签</a:t>
            </a:r>
            <a:endParaRPr dirty="0">
              <a:solidFill>
                <a:srgbClr val="01A3FE"/>
              </a:solidFill>
            </a:endParaRPr>
          </a:p>
        </p:txBody>
      </p:sp>
      <p:sp>
        <p:nvSpPr>
          <p:cNvPr id="3766" name="Ut vestibulum malesuada Lorem Ipsum unde omnis iste natus error sit alay manuk da"/>
          <p:cNvSpPr/>
          <p:nvPr/>
        </p:nvSpPr>
        <p:spPr>
          <a:xfrm>
            <a:off x="2040689" y="7956765"/>
            <a:ext cx="7174519" cy="3244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nSpc>
                <a:spcPct val="120000"/>
              </a:lnSpc>
              <a:spcBef>
                <a:spcPts val="1500"/>
              </a:spcBef>
            </a:lvl1pPr>
          </a:lstStyle>
          <a:p>
            <a:r>
              <a:rPr lang="zh-CN" altLang="en-US" sz="3600" dirty="0"/>
              <a:t>用少数</a:t>
            </a:r>
            <a:r>
              <a:rPr lang="en-US" altLang="zh-CN" sz="3600" dirty="0"/>
              <a:t>Leader</a:t>
            </a:r>
            <a:r>
              <a:rPr lang="zh-CN" altLang="en-US" sz="3600" dirty="0"/>
              <a:t>的自我中心网络（</a:t>
            </a:r>
            <a:r>
              <a:rPr lang="en-US" altLang="zh-CN" sz="3600" dirty="0"/>
              <a:t>ego network</a:t>
            </a:r>
            <a:r>
              <a:rPr lang="zh-CN" altLang="en-US" sz="3600" dirty="0"/>
              <a:t>）代表子网络</a:t>
            </a:r>
            <a:endParaRPr lang="en-US" altLang="zh-CN" sz="3600" dirty="0"/>
          </a:p>
          <a:p>
            <a:r>
              <a:rPr lang="zh-CN" altLang="en-US" sz="3600" dirty="0"/>
              <a:t>以</a:t>
            </a:r>
            <a:r>
              <a:rPr lang="en-US" altLang="zh-CN" sz="3600" dirty="0"/>
              <a:t>Leader</a:t>
            </a:r>
            <a:r>
              <a:rPr lang="zh-CN" altLang="en-US" sz="3600" dirty="0"/>
              <a:t>的标签代表类别的标签</a:t>
            </a:r>
            <a:endParaRPr sz="3600" dirty="0"/>
          </a:p>
        </p:txBody>
      </p:sp>
      <p:sp>
        <p:nvSpPr>
          <p:cNvPr id="3773" name="Opportunity"/>
          <p:cNvSpPr/>
          <p:nvPr/>
        </p:nvSpPr>
        <p:spPr>
          <a:xfrm>
            <a:off x="3760687" y="3077146"/>
            <a:ext cx="381673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b="1">
                <a:solidFill>
                  <a:srgbClr val="1DAFED"/>
                </a:solidFill>
              </a:defRPr>
            </a:lvl1pPr>
          </a:lstStyle>
          <a:p>
            <a:r>
              <a:rPr lang="zh-CN" altLang="en-US" sz="4000" b="0" dirty="0">
                <a:solidFill>
                  <a:srgbClr val="01A3FE"/>
                </a:solidFill>
              </a:rPr>
              <a:t>解决方案</a:t>
            </a:r>
            <a:endParaRPr sz="4000" b="0" dirty="0">
              <a:solidFill>
                <a:srgbClr val="01A3FE"/>
              </a:solidFill>
            </a:endParaRPr>
          </a:p>
        </p:txBody>
      </p:sp>
      <p:grpSp>
        <p:nvGrpSpPr>
          <p:cNvPr id="3777" name="Group"/>
          <p:cNvGrpSpPr/>
          <p:nvPr/>
        </p:nvGrpSpPr>
        <p:grpSpPr>
          <a:xfrm>
            <a:off x="4118973" y="4343274"/>
            <a:ext cx="3065507" cy="3065508"/>
            <a:chOff x="0" y="0"/>
            <a:chExt cx="3065506" cy="3065506"/>
          </a:xfrm>
        </p:grpSpPr>
        <p:sp>
          <p:nvSpPr>
            <p:cNvPr id="3775" name="Circle"/>
            <p:cNvSpPr/>
            <p:nvPr/>
          </p:nvSpPr>
          <p:spPr>
            <a:xfrm>
              <a:off x="0" y="0"/>
              <a:ext cx="3065506" cy="3065506"/>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776" name="Shape"/>
            <p:cNvSpPr/>
            <p:nvPr/>
          </p:nvSpPr>
          <p:spPr>
            <a:xfrm>
              <a:off x="971653" y="963476"/>
              <a:ext cx="1074647" cy="1238653"/>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CA4103A-3087-4176-8C47-EF5578C8F78C}"/>
                  </a:ext>
                </a:extLst>
              </p:cNvPr>
              <p:cNvSpPr txBox="1"/>
              <p:nvPr/>
            </p:nvSpPr>
            <p:spPr>
              <a:xfrm>
                <a:off x="10905991" y="3430717"/>
                <a:ext cx="6887719" cy="20575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mj-ea"/>
                          <a:cs typeface="+mj-cs"/>
                          <a:sym typeface="Helvetica"/>
                        </a:rPr>
                        <m:t>𝐺</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nary>
                        <m:naryPr>
                          <m:chr m:val="⋃"/>
                          <m:supHide m:val="on"/>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ctrlPr>
                        </m:naryPr>
                        <m:sub>
                          <m:r>
                            <m:rPr>
                              <m:brk m:alnAt="7"/>
                            </m:rP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𝑙</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sSup>
                            <m:sSupPr>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ctrlPr>
                            </m:sSupPr>
                            <m:e>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𝐿</m:t>
                              </m:r>
                            </m:e>
                            <m:sup>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sup>
                          </m:sSup>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𝐿</m:t>
                          </m:r>
                        </m:sub>
                        <m:sup/>
                        <m:e>
                          <m:sSubSup>
                            <m:sSubSupPr>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ctrlPr>
                            </m:sSubSupPr>
                            <m:e>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𝐺</m:t>
                              </m:r>
                            </m:e>
                            <m:sub>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𝑙</m:t>
                              </m:r>
                            </m:sub>
                            <m:sup>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𝑒𝑔𝑜</m:t>
                              </m:r>
                            </m:sup>
                          </m:sSubSup>
                          <m:r>
                            <a:rPr lang="en-US" altLang="zh-CN" sz="5400" i="1" smtClean="0">
                              <a:latin typeface="Cambria Math" panose="02040503050406030204" pitchFamily="18" charset="0"/>
                            </a:rPr>
                            <m:t> </m:t>
                          </m:r>
                          <m:r>
                            <a:rPr lang="en-US" altLang="zh-CN" sz="5400" i="1">
                              <a:latin typeface="Cambria Math" panose="02040503050406030204" pitchFamily="18" charset="0"/>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𝑉</m:t>
                              </m:r>
                            </m:e>
                            <m:sub>
                              <m:r>
                                <a:rPr lang="en-US" altLang="zh-CN" sz="5400" b="0" i="1" smtClean="0">
                                  <a:latin typeface="Cambria Math" panose="02040503050406030204" pitchFamily="18" charset="0"/>
                                </a:rPr>
                                <m:t>𝑙</m:t>
                              </m:r>
                            </m:sub>
                          </m:sSub>
                          <m:r>
                            <a:rPr lang="en-US" altLang="zh-CN" sz="5400" i="1">
                              <a:latin typeface="Cambria Math" panose="02040503050406030204" pitchFamily="18" charset="0"/>
                            </a:rPr>
                            <m:t>, </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𝐸</m:t>
                              </m:r>
                            </m:e>
                            <m:sub>
                              <m:r>
                                <a:rPr lang="en-US" altLang="zh-CN" sz="5400" b="0" i="1" smtClean="0">
                                  <a:latin typeface="Cambria Math" panose="02040503050406030204" pitchFamily="18" charset="0"/>
                                </a:rPr>
                                <m:t>𝑙</m:t>
                              </m:r>
                            </m:sub>
                          </m:sSub>
                          <m:r>
                            <a:rPr lang="en-US" altLang="zh-CN" sz="5400" i="1">
                              <a:latin typeface="Cambria Math" panose="02040503050406030204" pitchFamily="18" charset="0"/>
                            </a:rPr>
                            <m:t>)</m:t>
                          </m:r>
                        </m:e>
                      </m:nary>
                    </m:oMath>
                  </m:oMathPara>
                </a14:m>
                <a:endParaRPr kumimoji="0" lang="zh-CN" altLang="en-US" sz="5400" b="0" i="0" u="none" strike="noStrike" cap="none" spc="0" normalizeH="0" baseline="0" dirty="0">
                  <a:ln>
                    <a:noFill/>
                  </a:ln>
                  <a:solidFill>
                    <a:srgbClr val="53585F"/>
                  </a:solidFill>
                  <a:effectLst/>
                  <a:uFillTx/>
                  <a:ea typeface="+mj-ea"/>
                  <a:cs typeface="+mj-cs"/>
                  <a:sym typeface="Helvetica"/>
                </a:endParaRPr>
              </a:p>
            </p:txBody>
          </p:sp>
        </mc:Choice>
        <mc:Fallback xmlns="">
          <p:sp>
            <p:nvSpPr>
              <p:cNvPr id="2" name="文本框 1">
                <a:extLst>
                  <a:ext uri="{FF2B5EF4-FFF2-40B4-BE49-F238E27FC236}">
                    <a16:creationId xmlns:a16="http://schemas.microsoft.com/office/drawing/2014/main" id="{ECA4103A-3087-4176-8C47-EF5578C8F78C}"/>
                  </a:ext>
                </a:extLst>
              </p:cNvPr>
              <p:cNvSpPr txBox="1">
                <a:spLocks noRot="1" noChangeAspect="1" noMove="1" noResize="1" noEditPoints="1" noAdjustHandles="1" noChangeArrowheads="1" noChangeShapeType="1" noTextEdit="1"/>
              </p:cNvSpPr>
              <p:nvPr/>
            </p:nvSpPr>
            <p:spPr>
              <a:xfrm>
                <a:off x="10905991" y="3430717"/>
                <a:ext cx="6887719" cy="2057551"/>
              </a:xfrm>
              <a:prstGeom prst="rect">
                <a:avLst/>
              </a:prstGeom>
              <a:blipFill>
                <a:blip r:embed="rId2"/>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270C4DDD-1559-433F-806C-70CA8E066F65}"/>
                  </a:ext>
                </a:extLst>
              </p:cNvPr>
              <p:cNvSpPr txBox="1"/>
              <p:nvPr/>
            </p:nvSpPr>
            <p:spPr>
              <a:xfrm>
                <a:off x="10002062" y="6284615"/>
                <a:ext cx="12817524" cy="1661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kumimoji="0" lang="en-US" altLang="zh-CN" sz="5400" b="0" u="none" strike="noStrike" cap="none" spc="0" normalizeH="0" baseline="0" dirty="0">
                    <a:ln>
                      <a:noFill/>
                    </a:ln>
                    <a:solidFill>
                      <a:srgbClr val="53585F"/>
                    </a:solidFill>
                    <a:effectLst/>
                    <a:uFillTx/>
                    <a:latin typeface="Cambria Math" panose="02040503050406030204" pitchFamily="18" charset="0"/>
                    <a:ea typeface="Cambria Math" panose="02040503050406030204" pitchFamily="18" charset="0"/>
                    <a:sym typeface="Helvetica"/>
                  </a:rPr>
                  <a:t>where</a:t>
                </a:r>
                <a:r>
                  <a:rPr kumimoji="0" lang="en-US" altLang="zh-CN" sz="5400" b="0" u="none" strike="noStrike" cap="none" spc="0" normalizeH="0" baseline="0" dirty="0">
                    <a:ln>
                      <a:noFill/>
                    </a:ln>
                    <a:solidFill>
                      <a:srgbClr val="53585F"/>
                    </a:solidFill>
                    <a:effectLst/>
                    <a:uFillTx/>
                    <a:ea typeface="+mj-ea"/>
                    <a:cs typeface="+mj-cs"/>
                    <a:sym typeface="Helvetica"/>
                  </a:rPr>
                  <a:t> </a:t>
                </a:r>
                <a14:m>
                  <m:oMath xmlns:m="http://schemas.openxmlformats.org/officeDocument/2006/math">
                    <m:sSub>
                      <m:sSubPr>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ctrlPr>
                      </m:sSubPr>
                      <m:e>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𝑉</m:t>
                        </m:r>
                      </m:e>
                      <m:sub>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𝑙</m:t>
                        </m:r>
                      </m:sub>
                    </m:sSub>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d>
                      <m:dPr>
                        <m:begChr m:val="{"/>
                        <m:endChr m:val="}"/>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ctrlPr>
                      </m:dPr>
                      <m:e>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𝑙</m:t>
                        </m:r>
                      </m:e>
                    </m:d>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d>
                      <m:dPr>
                        <m:begChr m:val="{"/>
                        <m:endChr m:val="}"/>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ctrlPr>
                      </m:dPr>
                      <m:e>
                        <m:r>
                          <m:rPr>
                            <m:sty m:val="p"/>
                          </m:rPr>
                          <a:rPr kumimoji="0" lang="el-GR"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Γ</m:t>
                        </m:r>
                        <m:d>
                          <m:dPr>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ctrlPr>
                          </m:dPr>
                          <m:e>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𝑙</m:t>
                            </m:r>
                          </m:e>
                        </m:d>
                      </m:e>
                    </m:d>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oMath>
                </a14:m>
                <a:endParaRPr kumimoji="0" lang="en-US" altLang="zh-CN" sz="5400" b="0" i="1" u="none" strike="noStrike" cap="none" spc="0" normalizeH="0" baseline="0" dirty="0">
                  <a:ln>
                    <a:noFill/>
                  </a:ln>
                  <a:solidFill>
                    <a:srgbClr val="53585F"/>
                  </a:solidFill>
                  <a:effectLst/>
                  <a:uFillTx/>
                  <a:latin typeface="Cambria Math" panose="02040503050406030204" pitchFamily="18" charset="0"/>
                  <a:ea typeface="Cambria Math" panose="02040503050406030204" pitchFamily="18" charset="0"/>
                  <a:sym typeface="Helvetica"/>
                </a:endParaRPr>
              </a:p>
              <a:p>
                <a:pPr/>
                <a14:m>
                  <m:oMathPara xmlns:m="http://schemas.openxmlformats.org/officeDocument/2006/math">
                    <m:oMathParaPr>
                      <m:jc m:val="centerGroup"/>
                    </m:oMathParaPr>
                    <m:oMath xmlns:m="http://schemas.openxmlformats.org/officeDocument/2006/math">
                      <m:sSub>
                        <m:sSubPr>
                          <m:ctrlP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ctrlPr>
                        </m:sSubPr>
                        <m:e>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𝐸</m:t>
                          </m:r>
                        </m:e>
                        <m:sub>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𝑙</m:t>
                          </m:r>
                        </m:sub>
                      </m:sSub>
                      <m:r>
                        <a:rPr kumimoji="0" lang="en-US" altLang="zh-CN" sz="5400" b="0" i="1" u="none" strike="noStrike" cap="none" spc="0" normalizeH="0" baseline="0" smtClean="0">
                          <a:ln>
                            <a:noFill/>
                          </a:ln>
                          <a:solidFill>
                            <a:srgbClr val="53585F"/>
                          </a:solidFill>
                          <a:effectLst/>
                          <a:uFillTx/>
                          <a:latin typeface="Cambria Math" panose="02040503050406030204" pitchFamily="18" charset="0"/>
                          <a:ea typeface="Cambria Math" panose="02040503050406030204" pitchFamily="18" charset="0"/>
                          <a:sym typeface="Helvetica"/>
                        </a:rPr>
                        <m:t>=</m:t>
                      </m:r>
                      <m:r>
                        <a:rPr lang="en-US" altLang="zh-CN" sz="5400" i="1">
                          <a:latin typeface="Cambria Math" panose="02040503050406030204" pitchFamily="18" charset="0"/>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1</m:t>
                          </m:r>
                        </m:sub>
                      </m:sSub>
                      <m:r>
                        <a:rPr lang="en-US" altLang="zh-CN" sz="5400" i="1">
                          <a:latin typeface="Cambria Math" panose="02040503050406030204" pitchFamily="18" charset="0"/>
                        </a:rPr>
                        <m:t>, </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2</m:t>
                          </m:r>
                        </m:sub>
                      </m:sSub>
                      <m:r>
                        <a:rPr lang="en-US" altLang="zh-CN" sz="5400" i="1">
                          <a:latin typeface="Cambria Math" panose="02040503050406030204" pitchFamily="18" charset="0"/>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1</m:t>
                          </m:r>
                        </m:sub>
                      </m:sSub>
                      <m:r>
                        <a:rPr lang="en-US" altLang="zh-CN" sz="5400" i="1">
                          <a:latin typeface="Cambria Math" panose="02040503050406030204" pitchFamily="18" charset="0"/>
                        </a:rPr>
                        <m:t>, </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2</m:t>
                          </m:r>
                        </m:sub>
                      </m:sSub>
                      <m:r>
                        <a:rPr lang="en-US" altLang="zh-CN" sz="5400" i="1">
                          <a:latin typeface="Cambria Math" panose="02040503050406030204" pitchFamily="18" charset="0"/>
                          <a:ea typeface="Cambria Math" panose="02040503050406030204" pitchFamily="18" charset="0"/>
                        </a:rPr>
                        <m:t>∈</m:t>
                      </m:r>
                      <m:sSub>
                        <m:sSubPr>
                          <m:ctrlPr>
                            <a:rPr lang="en-US" altLang="zh-CN" sz="5400" i="1" smtClean="0">
                              <a:latin typeface="Cambria Math" panose="02040503050406030204" pitchFamily="18" charset="0"/>
                              <a:ea typeface="Cambria Math" panose="02040503050406030204" pitchFamily="18" charset="0"/>
                            </a:rPr>
                          </m:ctrlPr>
                        </m:sSubPr>
                        <m:e>
                          <m:r>
                            <a:rPr lang="en-US" altLang="zh-CN" sz="5400" b="0" i="1" smtClean="0">
                              <a:latin typeface="Cambria Math" panose="02040503050406030204" pitchFamily="18" charset="0"/>
                              <a:ea typeface="Cambria Math" panose="02040503050406030204" pitchFamily="18" charset="0"/>
                            </a:rPr>
                            <m:t>𝑉</m:t>
                          </m:r>
                        </m:e>
                        <m:sub>
                          <m:r>
                            <a:rPr lang="en-US" altLang="zh-CN" sz="5400" b="0" i="1" smtClean="0">
                              <a:latin typeface="Cambria Math" panose="02040503050406030204" pitchFamily="18" charset="0"/>
                              <a:ea typeface="Cambria Math" panose="02040503050406030204" pitchFamily="18" charset="0"/>
                            </a:rPr>
                            <m:t>𝑙</m:t>
                          </m:r>
                        </m:sub>
                      </m:sSub>
                      <m:r>
                        <a:rPr lang="en-US" altLang="zh-CN" sz="5400" i="1">
                          <a:latin typeface="Cambria Math" panose="02040503050406030204" pitchFamily="18" charset="0"/>
                          <a:ea typeface="Cambria Math" panose="02040503050406030204" pitchFamily="18" charset="0"/>
                        </a:rPr>
                        <m:t>,</m:t>
                      </m:r>
                      <m:r>
                        <a:rPr lang="en-US" altLang="zh-CN" sz="5400" i="1">
                          <a:latin typeface="Cambria Math" panose="02040503050406030204" pitchFamily="18" charset="0"/>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1</m:t>
                          </m:r>
                        </m:sub>
                      </m:sSub>
                      <m:r>
                        <a:rPr lang="en-US" altLang="zh-CN" sz="5400" i="1">
                          <a:latin typeface="Cambria Math" panose="02040503050406030204" pitchFamily="18" charset="0"/>
                        </a:rPr>
                        <m:t>,</m:t>
                      </m:r>
                      <m:sSub>
                        <m:sSubPr>
                          <m:ctrlPr>
                            <a:rPr lang="en-US" altLang="zh-CN" sz="5400" i="1">
                              <a:latin typeface="Cambria Math" panose="02040503050406030204" pitchFamily="18" charset="0"/>
                            </a:rPr>
                          </m:ctrlPr>
                        </m:sSubPr>
                        <m:e>
                          <m:r>
                            <a:rPr lang="en-US" altLang="zh-CN" sz="5400" i="1">
                              <a:latin typeface="Cambria Math" panose="02040503050406030204" pitchFamily="18" charset="0"/>
                            </a:rPr>
                            <m:t>𝑣</m:t>
                          </m:r>
                        </m:e>
                        <m:sub>
                          <m:r>
                            <a:rPr lang="en-US" altLang="zh-CN" sz="5400" i="1">
                              <a:latin typeface="Cambria Math" panose="02040503050406030204" pitchFamily="18" charset="0"/>
                            </a:rPr>
                            <m:t>2</m:t>
                          </m:r>
                        </m:sub>
                      </m:sSub>
                      <m:r>
                        <a:rPr lang="en-US" altLang="zh-CN" sz="5400" i="1">
                          <a:latin typeface="Cambria Math" panose="02040503050406030204" pitchFamily="18" charset="0"/>
                        </a:rPr>
                        <m:t>)∈</m:t>
                      </m:r>
                      <m:r>
                        <a:rPr lang="en-US" altLang="zh-CN" sz="5400" i="1">
                          <a:latin typeface="Cambria Math" panose="02040503050406030204" pitchFamily="18" charset="0"/>
                          <a:ea typeface="Cambria Math" panose="02040503050406030204" pitchFamily="18" charset="0"/>
                        </a:rPr>
                        <m:t>𝐸</m:t>
                      </m:r>
                      <m:r>
                        <a:rPr lang="en-US" altLang="zh-CN" sz="5400" i="1">
                          <a:latin typeface="Cambria Math" panose="02040503050406030204" pitchFamily="18" charset="0"/>
                          <a:ea typeface="Cambria Math" panose="02040503050406030204" pitchFamily="18" charset="0"/>
                        </a:rPr>
                        <m:t>}</m:t>
                      </m:r>
                    </m:oMath>
                  </m:oMathPara>
                </a14:m>
                <a:endParaRPr kumimoji="0" lang="zh-CN" altLang="en-US" sz="5400" b="0" i="0" u="none" strike="noStrike" cap="none" spc="0" normalizeH="0" baseline="0" dirty="0">
                  <a:ln>
                    <a:noFill/>
                  </a:ln>
                  <a:solidFill>
                    <a:srgbClr val="53585F"/>
                  </a:solidFill>
                  <a:effectLst/>
                  <a:uFillTx/>
                  <a:ea typeface="+mj-ea"/>
                  <a:cs typeface="+mj-cs"/>
                  <a:sym typeface="Helvetica"/>
                </a:endParaRPr>
              </a:p>
            </p:txBody>
          </p:sp>
        </mc:Choice>
        <mc:Fallback xmlns="">
          <p:sp>
            <p:nvSpPr>
              <p:cNvPr id="20" name="文本框 19">
                <a:extLst>
                  <a:ext uri="{FF2B5EF4-FFF2-40B4-BE49-F238E27FC236}">
                    <a16:creationId xmlns:a16="http://schemas.microsoft.com/office/drawing/2014/main" id="{270C4DDD-1559-433F-806C-70CA8E066F65}"/>
                  </a:ext>
                </a:extLst>
              </p:cNvPr>
              <p:cNvSpPr txBox="1">
                <a:spLocks noRot="1" noChangeAspect="1" noMove="1" noResize="1" noEditPoints="1" noAdjustHandles="1" noChangeArrowheads="1" noChangeShapeType="1" noTextEdit="1"/>
              </p:cNvSpPr>
              <p:nvPr/>
            </p:nvSpPr>
            <p:spPr>
              <a:xfrm>
                <a:off x="10002062" y="6284615"/>
                <a:ext cx="12817524" cy="1661993"/>
              </a:xfrm>
              <a:prstGeom prst="rect">
                <a:avLst/>
              </a:prstGeom>
              <a:blipFill>
                <a:blip r:embed="rId3"/>
                <a:stretch>
                  <a:fillRect t="-12454"/>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1323785034"/>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759"/>
                                        </p:tgtEl>
                                        <p:attrNameLst>
                                          <p:attrName>style.visibility</p:attrName>
                                        </p:attrNameLst>
                                      </p:cBhvr>
                                      <p:to>
                                        <p:strVal val="visible"/>
                                      </p:to>
                                    </p:set>
                                    <p:animEffect transition="in" filter="dissolve">
                                      <p:cBhvr>
                                        <p:cTn id="7" dur="500"/>
                                        <p:tgtEl>
                                          <p:spTgt spid="375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3773"/>
                                        </p:tgtEl>
                                        <p:attrNameLst>
                                          <p:attrName>style.visibility</p:attrName>
                                        </p:attrNameLst>
                                      </p:cBhvr>
                                      <p:to>
                                        <p:strVal val="visible"/>
                                      </p:to>
                                    </p:set>
                                    <p:animEffect transition="in" filter="dissolve">
                                      <p:cBhvr>
                                        <p:cTn id="11" dur="500"/>
                                        <p:tgtEl>
                                          <p:spTgt spid="3773"/>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3777"/>
                                        </p:tgtEl>
                                        <p:attrNameLst>
                                          <p:attrName>style.visibility</p:attrName>
                                        </p:attrNameLst>
                                      </p:cBhvr>
                                      <p:to>
                                        <p:strVal val="visible"/>
                                      </p:to>
                                    </p:set>
                                    <p:animEffect transition="in" filter="dissolve">
                                      <p:cBhvr>
                                        <p:cTn id="15" dur="500"/>
                                        <p:tgtEl>
                                          <p:spTgt spid="3777"/>
                                        </p:tgtEl>
                                      </p:cBhvr>
                                    </p:animEffect>
                                  </p:childTnLst>
                                </p:cTn>
                              </p:par>
                            </p:childTnLst>
                          </p:cTn>
                        </p:par>
                        <p:par>
                          <p:cTn id="16" fill="hold">
                            <p:stCondLst>
                              <p:cond delay="1500"/>
                            </p:stCondLst>
                            <p:childTnLst>
                              <p:par>
                                <p:cTn id="17" presetID="18" presetClass="entr" presetSubtype="6" fill="hold" grpId="0" nodeType="afterEffect">
                                  <p:stCondLst>
                                    <p:cond delay="0"/>
                                  </p:stCondLst>
                                  <p:iterate>
                                    <p:tmAbs val="0"/>
                                  </p:iterate>
                                  <p:childTnLst>
                                    <p:set>
                                      <p:cBhvr>
                                        <p:cTn id="18" fill="hold"/>
                                        <p:tgtEl>
                                          <p:spTgt spid="3766"/>
                                        </p:tgtEl>
                                        <p:attrNameLst>
                                          <p:attrName>style.visibility</p:attrName>
                                        </p:attrNameLst>
                                      </p:cBhvr>
                                      <p:to>
                                        <p:strVal val="visible"/>
                                      </p:to>
                                    </p:set>
                                    <p:animEffect transition="in" filter="strips(downRight)">
                                      <p:cBhvr>
                                        <p:cTn id="19" dur="500"/>
                                        <p:tgtEl>
                                          <p:spTgt spid="3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9" grpId="0" animBg="1" advAuto="0"/>
      <p:bldP spid="3766" grpId="0" animBg="1" advAuto="0"/>
      <p:bldP spid="3773" grpId="0" animBg="1" advAuto="0"/>
      <p:bldP spid="3777"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 name="Slide Number"/>
          <p:cNvSpPr txBox="1">
            <a:spLocks noGrp="1"/>
          </p:cNvSpPr>
          <p:nvPr>
            <p:ph type="sldNum" sz="quarter" idx="4294967295"/>
          </p:nvPr>
        </p:nvSpPr>
        <p:spPr>
          <a:xfrm>
            <a:off x="21571129" y="12490328"/>
            <a:ext cx="39682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3759" name="S-W-O-T Analysis 3"/>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solidFill>
                  <a:srgbClr val="01A3FE"/>
                </a:solidFill>
              </a:rPr>
              <a:t>类别标签</a:t>
            </a:r>
            <a:endParaRPr dirty="0">
              <a:solidFill>
                <a:srgbClr val="01A3FE"/>
              </a:solidFill>
            </a:endParaRPr>
          </a:p>
        </p:txBody>
      </p:sp>
      <p:grpSp>
        <p:nvGrpSpPr>
          <p:cNvPr id="3763" name="Group"/>
          <p:cNvGrpSpPr/>
          <p:nvPr/>
        </p:nvGrpSpPr>
        <p:grpSpPr>
          <a:xfrm>
            <a:off x="3445018" y="4444816"/>
            <a:ext cx="3057057" cy="3057057"/>
            <a:chOff x="45937" y="73969"/>
            <a:chExt cx="3057055" cy="3057056"/>
          </a:xfrm>
        </p:grpSpPr>
        <p:sp>
          <p:nvSpPr>
            <p:cNvPr id="3761" name="Circle"/>
            <p:cNvSpPr/>
            <p:nvPr/>
          </p:nvSpPr>
          <p:spPr>
            <a:xfrm>
              <a:off x="45937" y="73969"/>
              <a:ext cx="3057055" cy="3057056"/>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762" name="Shape"/>
            <p:cNvSpPr/>
            <p:nvPr/>
          </p:nvSpPr>
          <p:spPr>
            <a:xfrm>
              <a:off x="714046" y="877369"/>
              <a:ext cx="1539527" cy="1422458"/>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3764" name="Ut vestibulum malesuada Lorem Ipsum unde omnis iste natus error sit alay manuk da"/>
          <p:cNvSpPr/>
          <p:nvPr/>
        </p:nvSpPr>
        <p:spPr>
          <a:xfrm>
            <a:off x="1768030" y="8305273"/>
            <a:ext cx="6443186" cy="18501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nSpc>
                <a:spcPct val="120000"/>
              </a:lnSpc>
              <a:spcBef>
                <a:spcPts val="1500"/>
              </a:spcBef>
            </a:lvl1pPr>
          </a:lstStyle>
          <a:p>
            <a:r>
              <a:rPr lang="zh-CN" altLang="en-US" sz="3600" dirty="0"/>
              <a:t>不断地加入</a:t>
            </a:r>
            <a:r>
              <a:rPr lang="en-US" altLang="zh-CN" sz="3600" dirty="0"/>
              <a:t>Leader</a:t>
            </a:r>
            <a:r>
              <a:rPr lang="zh-CN" altLang="en-US" sz="3600" dirty="0"/>
              <a:t>的自我中心网络，直到结点数和边数达到某一阈值或曲线出现拐点</a:t>
            </a:r>
            <a:endParaRPr sz="3600" dirty="0"/>
          </a:p>
        </p:txBody>
      </p:sp>
      <p:sp>
        <p:nvSpPr>
          <p:cNvPr id="3771" name="Strength"/>
          <p:cNvSpPr/>
          <p:nvPr/>
        </p:nvSpPr>
        <p:spPr>
          <a:xfrm>
            <a:off x="3017933" y="3100492"/>
            <a:ext cx="3816739"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500" b="1">
                <a:solidFill>
                  <a:srgbClr val="1DAFED"/>
                </a:solidFill>
              </a:defRPr>
            </a:lvl1pPr>
          </a:lstStyle>
          <a:p>
            <a:r>
              <a:rPr lang="zh-CN" altLang="en-US" sz="4000" b="0" dirty="0">
                <a:solidFill>
                  <a:srgbClr val="01A3FE"/>
                </a:solidFill>
              </a:rPr>
              <a:t>算法</a:t>
            </a:r>
            <a:endParaRPr sz="4000" b="0" dirty="0">
              <a:solidFill>
                <a:srgbClr val="01A3FE"/>
              </a:solidFill>
            </a:endParaRPr>
          </a:p>
        </p:txBody>
      </p:sp>
      <p:pic>
        <p:nvPicPr>
          <p:cNvPr id="5" name="图片 4" descr="图片包含 天空, 色彩绚丽的, 彩色, 红色&#10;&#10;描述已自动生成">
            <a:extLst>
              <a:ext uri="{FF2B5EF4-FFF2-40B4-BE49-F238E27FC236}">
                <a16:creationId xmlns:a16="http://schemas.microsoft.com/office/drawing/2014/main" id="{6D5C4C26-D4C5-4228-AF63-411F5627F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4443" y="3100492"/>
            <a:ext cx="11931222" cy="8017781"/>
          </a:xfrm>
          <a:prstGeom prst="rect">
            <a:avLst/>
          </a:prstGeom>
        </p:spPr>
      </p:pic>
      <p:sp>
        <p:nvSpPr>
          <p:cNvPr id="6" name="对话气泡: 矩形 5">
            <a:extLst>
              <a:ext uri="{FF2B5EF4-FFF2-40B4-BE49-F238E27FC236}">
                <a16:creationId xmlns:a16="http://schemas.microsoft.com/office/drawing/2014/main" id="{C540D450-91A7-467D-A216-CF4B3AD083A8}"/>
              </a:ext>
            </a:extLst>
          </p:cNvPr>
          <p:cNvSpPr/>
          <p:nvPr/>
        </p:nvSpPr>
        <p:spPr>
          <a:xfrm>
            <a:off x="8873836" y="10443778"/>
            <a:ext cx="2389909" cy="677108"/>
          </a:xfrm>
          <a:prstGeom prst="wedgeRectCallout">
            <a:avLst>
              <a:gd name="adj1" fmla="val 74361"/>
              <a:gd name="adj2" fmla="val -119128"/>
            </a:avLst>
          </a:prstGeom>
          <a:ln w="28575"/>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zh-CN" altLang="en-US" sz="4400" i="0" u="none" strike="noStrike" normalizeH="0" baseline="0" dirty="0">
                <a:ln w="0"/>
                <a:solidFill>
                  <a:schemeClr val="tx1"/>
                </a:solidFill>
                <a:effectLst>
                  <a:outerShdw blurRad="38100" dist="19050" dir="2700000" algn="tl" rotWithShape="0">
                    <a:schemeClr val="dk1">
                      <a:alpha val="40000"/>
                    </a:schemeClr>
                  </a:outerShdw>
                </a:effectLst>
                <a:uFillTx/>
                <a:latin typeface="+mj-lt"/>
                <a:ea typeface="+mj-ea"/>
                <a:cs typeface="+mj-cs"/>
                <a:sym typeface="Helvetica"/>
              </a:rPr>
              <a:t>丁香医生</a:t>
            </a:r>
          </a:p>
        </p:txBody>
      </p:sp>
      <p:sp>
        <p:nvSpPr>
          <p:cNvPr id="14" name="对话气泡: 矩形 13">
            <a:extLst>
              <a:ext uri="{FF2B5EF4-FFF2-40B4-BE49-F238E27FC236}">
                <a16:creationId xmlns:a16="http://schemas.microsoft.com/office/drawing/2014/main" id="{7257E808-F7DB-4DE2-B635-86BE8567CB6B}"/>
              </a:ext>
            </a:extLst>
          </p:cNvPr>
          <p:cNvSpPr/>
          <p:nvPr/>
        </p:nvSpPr>
        <p:spPr>
          <a:xfrm>
            <a:off x="10455544" y="6803983"/>
            <a:ext cx="2389909" cy="677108"/>
          </a:xfrm>
          <a:prstGeom prst="wedgeRectCallout">
            <a:avLst>
              <a:gd name="adj1" fmla="val 56100"/>
              <a:gd name="adj2" fmla="val 104924"/>
            </a:avLst>
          </a:prstGeom>
          <a:ln w="28575"/>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zh-CN" altLang="en-US" sz="4400" i="0" u="none" strike="noStrike" normalizeH="0" baseline="0" dirty="0">
                <a:ln w="0"/>
                <a:solidFill>
                  <a:schemeClr val="tx1"/>
                </a:solidFill>
                <a:effectLst>
                  <a:outerShdw blurRad="38100" dist="19050" dir="2700000" algn="tl" rotWithShape="0">
                    <a:schemeClr val="dk1">
                      <a:alpha val="40000"/>
                    </a:schemeClr>
                  </a:outerShdw>
                </a:effectLst>
                <a:uFillTx/>
                <a:latin typeface="+mj-lt"/>
                <a:ea typeface="+mj-ea"/>
                <a:cs typeface="+mj-cs"/>
                <a:sym typeface="Helvetica"/>
              </a:rPr>
              <a:t>王瑞恩</a:t>
            </a:r>
          </a:p>
        </p:txBody>
      </p:sp>
      <p:sp>
        <p:nvSpPr>
          <p:cNvPr id="15" name="对话气泡: 矩形 14">
            <a:extLst>
              <a:ext uri="{FF2B5EF4-FFF2-40B4-BE49-F238E27FC236}">
                <a16:creationId xmlns:a16="http://schemas.microsoft.com/office/drawing/2014/main" id="{4F24E08C-B3A9-4A34-93D0-DEA9FE31653A}"/>
              </a:ext>
            </a:extLst>
          </p:cNvPr>
          <p:cNvSpPr/>
          <p:nvPr/>
        </p:nvSpPr>
        <p:spPr>
          <a:xfrm>
            <a:off x="12192000" y="5549427"/>
            <a:ext cx="1699471" cy="677108"/>
          </a:xfrm>
          <a:prstGeom prst="wedgeRectCallout">
            <a:avLst>
              <a:gd name="adj1" fmla="val 56100"/>
              <a:gd name="adj2" fmla="val 104924"/>
            </a:avLst>
          </a:prstGeom>
          <a:ln w="28575"/>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zh-CN" altLang="en-US" sz="4400" i="0" u="none" strike="noStrike" normalizeH="0" baseline="0" dirty="0">
                <a:ln w="0"/>
                <a:solidFill>
                  <a:schemeClr val="tx1"/>
                </a:solidFill>
                <a:effectLst>
                  <a:outerShdw blurRad="38100" dist="19050" dir="2700000" algn="tl" rotWithShape="0">
                    <a:schemeClr val="dk1">
                      <a:alpha val="40000"/>
                    </a:schemeClr>
                  </a:outerShdw>
                </a:effectLst>
                <a:uFillTx/>
                <a:latin typeface="+mj-lt"/>
                <a:ea typeface="+mj-ea"/>
                <a:cs typeface="+mj-cs"/>
                <a:sym typeface="Helvetica"/>
              </a:rPr>
              <a:t>楠爷</a:t>
            </a:r>
          </a:p>
        </p:txBody>
      </p:sp>
      <p:sp>
        <p:nvSpPr>
          <p:cNvPr id="16" name="对话气泡: 矩形 15">
            <a:extLst>
              <a:ext uri="{FF2B5EF4-FFF2-40B4-BE49-F238E27FC236}">
                <a16:creationId xmlns:a16="http://schemas.microsoft.com/office/drawing/2014/main" id="{B9076788-53BB-4012-B91D-4AE200D4F1DD}"/>
              </a:ext>
            </a:extLst>
          </p:cNvPr>
          <p:cNvSpPr/>
          <p:nvPr/>
        </p:nvSpPr>
        <p:spPr>
          <a:xfrm>
            <a:off x="15284962" y="5887981"/>
            <a:ext cx="1699471" cy="677108"/>
          </a:xfrm>
          <a:prstGeom prst="wedgeRectCallout">
            <a:avLst>
              <a:gd name="adj1" fmla="val -61293"/>
              <a:gd name="adj2" fmla="val -140612"/>
            </a:avLst>
          </a:prstGeom>
          <a:ln w="28575"/>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zh-CN" altLang="en-US" sz="4400" i="0" u="none" strike="noStrike" normalizeH="0" baseline="0" dirty="0">
                <a:ln w="0"/>
                <a:solidFill>
                  <a:schemeClr val="tx1"/>
                </a:solidFill>
                <a:effectLst>
                  <a:outerShdw blurRad="38100" dist="19050" dir="2700000" algn="tl" rotWithShape="0">
                    <a:schemeClr val="dk1">
                      <a:alpha val="40000"/>
                    </a:schemeClr>
                  </a:outerShdw>
                </a:effectLst>
                <a:uFillTx/>
                <a:latin typeface="+mj-lt"/>
                <a:ea typeface="+mj-ea"/>
                <a:cs typeface="+mj-cs"/>
                <a:sym typeface="Helvetica"/>
              </a:rPr>
              <a:t>周源</a:t>
            </a:r>
          </a:p>
        </p:txBody>
      </p:sp>
      <p:sp>
        <p:nvSpPr>
          <p:cNvPr id="17" name="标注: 弯曲线形 16">
            <a:extLst>
              <a:ext uri="{FF2B5EF4-FFF2-40B4-BE49-F238E27FC236}">
                <a16:creationId xmlns:a16="http://schemas.microsoft.com/office/drawing/2014/main" id="{213A94E9-3C5B-4D10-B156-67FB676C0FE4}"/>
              </a:ext>
            </a:extLst>
          </p:cNvPr>
          <p:cNvSpPr/>
          <p:nvPr/>
        </p:nvSpPr>
        <p:spPr>
          <a:xfrm>
            <a:off x="15351130" y="9145616"/>
            <a:ext cx="4828015" cy="677108"/>
          </a:xfrm>
          <a:prstGeom prst="borderCallout2">
            <a:avLst>
              <a:gd name="adj1" fmla="val 18750"/>
              <a:gd name="adj2" fmla="val -8333"/>
              <a:gd name="adj3" fmla="val 18750"/>
              <a:gd name="adj4" fmla="val -24203"/>
              <a:gd name="adj5" fmla="val -25613"/>
              <a:gd name="adj6" fmla="val -38815"/>
            </a:avLst>
          </a:prstGeom>
          <a:ln w="28575">
            <a:solidFill>
              <a:srgbClr val="0000FF"/>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zh-CN" altLang="en-US" sz="4400" i="0" u="none" strike="noStrike" normalizeH="0" baseline="0" dirty="0">
                <a:ln w="0"/>
                <a:solidFill>
                  <a:schemeClr val="tx1"/>
                </a:solidFill>
                <a:effectLst>
                  <a:outerShdw blurRad="38100" dist="19050" dir="2700000" algn="tl" rotWithShape="0">
                    <a:schemeClr val="dk1">
                      <a:alpha val="40000"/>
                    </a:schemeClr>
                  </a:outerShdw>
                </a:effectLst>
                <a:uFillTx/>
                <a:latin typeface="+mj-lt"/>
                <a:ea typeface="+mj-ea"/>
                <a:cs typeface="+mj-cs"/>
                <a:sym typeface="Helvetica"/>
              </a:rPr>
              <a:t>节点增长不如边快</a:t>
            </a:r>
          </a:p>
        </p:txBody>
      </p:sp>
    </p:spTree>
    <p:extLst>
      <p:ext uri="{BB962C8B-B14F-4D97-AF65-F5344CB8AC3E}">
        <p14:creationId xmlns:p14="http://schemas.microsoft.com/office/powerpoint/2010/main" val="1732478001"/>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759"/>
                                        </p:tgtEl>
                                        <p:attrNameLst>
                                          <p:attrName>style.visibility</p:attrName>
                                        </p:attrNameLst>
                                      </p:cBhvr>
                                      <p:to>
                                        <p:strVal val="visible"/>
                                      </p:to>
                                    </p:set>
                                    <p:animEffect transition="in" filter="dissolve">
                                      <p:cBhvr>
                                        <p:cTn id="7" dur="500"/>
                                        <p:tgtEl>
                                          <p:spTgt spid="375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3771"/>
                                        </p:tgtEl>
                                        <p:attrNameLst>
                                          <p:attrName>style.visibility</p:attrName>
                                        </p:attrNameLst>
                                      </p:cBhvr>
                                      <p:to>
                                        <p:strVal val="visible"/>
                                      </p:to>
                                    </p:set>
                                    <p:animEffect transition="in" filter="dissolve">
                                      <p:cBhvr>
                                        <p:cTn id="11" dur="500"/>
                                        <p:tgtEl>
                                          <p:spTgt spid="3771"/>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3763"/>
                                        </p:tgtEl>
                                        <p:attrNameLst>
                                          <p:attrName>style.visibility</p:attrName>
                                        </p:attrNameLst>
                                      </p:cBhvr>
                                      <p:to>
                                        <p:strVal val="visible"/>
                                      </p:to>
                                    </p:set>
                                    <p:animEffect transition="in" filter="dissolve">
                                      <p:cBhvr>
                                        <p:cTn id="15" dur="500"/>
                                        <p:tgtEl>
                                          <p:spTgt spid="3763"/>
                                        </p:tgtEl>
                                      </p:cBhvr>
                                    </p:animEffect>
                                  </p:childTnLst>
                                </p:cTn>
                              </p:par>
                            </p:childTnLst>
                          </p:cTn>
                        </p:par>
                        <p:par>
                          <p:cTn id="16" fill="hold">
                            <p:stCondLst>
                              <p:cond delay="1500"/>
                            </p:stCondLst>
                            <p:childTnLst>
                              <p:par>
                                <p:cTn id="17" presetID="18" presetClass="entr" presetSubtype="6" fill="hold" grpId="0" nodeType="afterEffect">
                                  <p:stCondLst>
                                    <p:cond delay="0"/>
                                  </p:stCondLst>
                                  <p:iterate>
                                    <p:tmAbs val="0"/>
                                  </p:iterate>
                                  <p:childTnLst>
                                    <p:set>
                                      <p:cBhvr>
                                        <p:cTn id="18" fill="hold"/>
                                        <p:tgtEl>
                                          <p:spTgt spid="3764"/>
                                        </p:tgtEl>
                                        <p:attrNameLst>
                                          <p:attrName>style.visibility</p:attrName>
                                        </p:attrNameLst>
                                      </p:cBhvr>
                                      <p:to>
                                        <p:strVal val="visible"/>
                                      </p:to>
                                    </p:set>
                                    <p:animEffect transition="in" filter="strips(downRight)">
                                      <p:cBhvr>
                                        <p:cTn id="19" dur="500"/>
                                        <p:tgtEl>
                                          <p:spTgt spid="3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59" grpId="0" animBg="1" advAuto="0"/>
      <p:bldP spid="3763" grpId="0" animBg="1" advAuto="0"/>
      <p:bldP spid="3764" grpId="0" animBg="1" advAuto="0"/>
      <p:bldP spid="3771"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Slide Number"/>
          <p:cNvSpPr txBox="1">
            <a:spLocks noGrp="1"/>
          </p:cNvSpPr>
          <p:nvPr>
            <p:ph type="sldNum" sz="quarter" idx="4294967295"/>
          </p:nvPr>
        </p:nvSpPr>
        <p:spPr>
          <a:xfrm>
            <a:off x="21571129" y="12490328"/>
            <a:ext cx="39682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660" name="Our Excellenc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t>两类典型的子网络</a:t>
            </a:r>
            <a:endParaRPr dirty="0"/>
          </a:p>
        </p:txBody>
      </p:sp>
      <p:pic>
        <p:nvPicPr>
          <p:cNvPr id="4" name="图片 3" descr="图片包含 地图&#10;&#10;描述已自动生成">
            <a:extLst>
              <a:ext uri="{FF2B5EF4-FFF2-40B4-BE49-F238E27FC236}">
                <a16:creationId xmlns:a16="http://schemas.microsoft.com/office/drawing/2014/main" id="{E823BC89-ECBF-4E1D-BEAC-B2C293333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929" y="4280690"/>
            <a:ext cx="9921877" cy="6667501"/>
          </a:xfrm>
          <a:prstGeom prst="rect">
            <a:avLst/>
          </a:prstGeom>
        </p:spPr>
      </p:pic>
      <p:sp>
        <p:nvSpPr>
          <p:cNvPr id="35" name="Write your relevant text here">
            <a:extLst>
              <a:ext uri="{FF2B5EF4-FFF2-40B4-BE49-F238E27FC236}">
                <a16:creationId xmlns:a16="http://schemas.microsoft.com/office/drawing/2014/main" id="{9EF49F23-27E8-4025-9520-7E16E2526F5C}"/>
              </a:ext>
            </a:extLst>
          </p:cNvPr>
          <p:cNvSpPr/>
          <p:nvPr/>
        </p:nvSpPr>
        <p:spPr>
          <a:xfrm>
            <a:off x="2683119" y="11049203"/>
            <a:ext cx="700120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en-US" sz="3600" dirty="0"/>
              <a:t>36</a:t>
            </a:r>
            <a:r>
              <a:rPr lang="zh-CN" altLang="en-US" sz="3600" dirty="0"/>
              <a:t>氪中的第</a:t>
            </a:r>
            <a:r>
              <a:rPr lang="en-US" altLang="zh-CN" sz="3600" dirty="0"/>
              <a:t>3</a:t>
            </a:r>
            <a:r>
              <a:rPr lang="zh-CN" altLang="en-US" sz="3600" dirty="0"/>
              <a:t>类</a:t>
            </a:r>
            <a:endParaRPr sz="3600" dirty="0"/>
          </a:p>
        </p:txBody>
      </p:sp>
      <p:sp>
        <p:nvSpPr>
          <p:cNvPr id="5" name="矩形 4">
            <a:extLst>
              <a:ext uri="{FF2B5EF4-FFF2-40B4-BE49-F238E27FC236}">
                <a16:creationId xmlns:a16="http://schemas.microsoft.com/office/drawing/2014/main" id="{B6FC7661-894B-40D6-A727-1358262108FF}"/>
              </a:ext>
            </a:extLst>
          </p:cNvPr>
          <p:cNvSpPr/>
          <p:nvPr/>
        </p:nvSpPr>
        <p:spPr>
          <a:xfrm>
            <a:off x="2477632" y="2380312"/>
            <a:ext cx="19428735" cy="2000548"/>
          </a:xfrm>
          <a:prstGeom prst="rect">
            <a:avLst/>
          </a:prstGeom>
        </p:spPr>
        <p:txBody>
          <a:bodyPr wrap="square">
            <a:spAutoFit/>
          </a:bodyPr>
          <a:lstStyle/>
          <a:p>
            <a:pPr marL="514350" indent="-514350" algn="l">
              <a:buAutoNum type="arabicPeriod"/>
            </a:pPr>
            <a:r>
              <a:rPr lang="zh-CN" altLang="en-US" sz="4400" dirty="0">
                <a:solidFill>
                  <a:srgbClr val="1DAFED"/>
                </a:solidFill>
              </a:rPr>
              <a:t>拼凑型：</a:t>
            </a:r>
            <a:endParaRPr lang="en-US" altLang="zh-CN" sz="4400" dirty="0">
              <a:solidFill>
                <a:srgbClr val="1DAFED"/>
              </a:solidFill>
            </a:endParaRPr>
          </a:p>
          <a:p>
            <a:pPr algn="l"/>
            <a:r>
              <a:rPr lang="en-US" altLang="zh-CN" sz="4400" dirty="0">
                <a:solidFill>
                  <a:srgbClr val="1DAFED"/>
                </a:solidFill>
              </a:rPr>
              <a:t>	</a:t>
            </a:r>
            <a:r>
              <a:rPr lang="zh-CN" altLang="zh-CN" sz="3600" dirty="0">
                <a:solidFill>
                  <a:srgbClr val="1DAFED"/>
                </a:solidFill>
              </a:rPr>
              <a:t>结点与边数同步增长，结点与边数在同一个数量级上，互粉边密度低——说明子网络由几位大</a:t>
            </a:r>
            <a:r>
              <a:rPr lang="en-US" altLang="zh-CN" sz="3600" dirty="0">
                <a:solidFill>
                  <a:srgbClr val="1DAFED"/>
                </a:solidFill>
              </a:rPr>
              <a:t>V</a:t>
            </a:r>
            <a:r>
              <a:rPr lang="zh-CN" altLang="zh-CN" sz="3600" dirty="0">
                <a:solidFill>
                  <a:srgbClr val="1DAFED"/>
                </a:solidFill>
              </a:rPr>
              <a:t>的自我中心网络合并形成。</a:t>
            </a:r>
            <a:endParaRPr lang="zh-CN" altLang="en-US" sz="4400" dirty="0">
              <a:solidFill>
                <a:srgbClr val="1DAFED"/>
              </a:solidFill>
            </a:endParaRPr>
          </a:p>
        </p:txBody>
      </p:sp>
      <p:pic>
        <p:nvPicPr>
          <p:cNvPr id="7" name="图片 6">
            <a:extLst>
              <a:ext uri="{FF2B5EF4-FFF2-40B4-BE49-F238E27FC236}">
                <a16:creationId xmlns:a16="http://schemas.microsoft.com/office/drawing/2014/main" id="{84377557-3BDB-4D3A-B019-49628F49A3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473" y="6442364"/>
            <a:ext cx="5488457" cy="3693490"/>
          </a:xfrm>
          <a:prstGeom prst="rect">
            <a:avLst/>
          </a:prstGeom>
        </p:spPr>
      </p:pic>
      <p:pic>
        <p:nvPicPr>
          <p:cNvPr id="10" name="图片 9" descr="图片包含 地图&#10;&#10;描述已自动生成">
            <a:extLst>
              <a:ext uri="{FF2B5EF4-FFF2-40B4-BE49-F238E27FC236}">
                <a16:creationId xmlns:a16="http://schemas.microsoft.com/office/drawing/2014/main" id="{48DD0C81-572D-4A91-829F-F9C203147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5240" y="4280690"/>
            <a:ext cx="9921877" cy="6667501"/>
          </a:xfrm>
          <a:prstGeom prst="rect">
            <a:avLst/>
          </a:prstGeom>
        </p:spPr>
      </p:pic>
      <p:pic>
        <p:nvPicPr>
          <p:cNvPr id="12" name="图片 11">
            <a:extLst>
              <a:ext uri="{FF2B5EF4-FFF2-40B4-BE49-F238E27FC236}">
                <a16:creationId xmlns:a16="http://schemas.microsoft.com/office/drawing/2014/main" id="{046E7B4B-5DCF-49EA-B44F-87354AE980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5043" y="6858000"/>
            <a:ext cx="5245438" cy="3457220"/>
          </a:xfrm>
          <a:prstGeom prst="rect">
            <a:avLst/>
          </a:prstGeom>
        </p:spPr>
      </p:pic>
      <p:sp>
        <p:nvSpPr>
          <p:cNvPr id="44" name="Write your relevant text here">
            <a:extLst>
              <a:ext uri="{FF2B5EF4-FFF2-40B4-BE49-F238E27FC236}">
                <a16:creationId xmlns:a16="http://schemas.microsoft.com/office/drawing/2014/main" id="{D82D3949-A1CF-46E8-9FA5-944B4A469A02}"/>
              </a:ext>
            </a:extLst>
          </p:cNvPr>
          <p:cNvSpPr/>
          <p:nvPr/>
        </p:nvSpPr>
        <p:spPr>
          <a:xfrm>
            <a:off x="13546909" y="11120630"/>
            <a:ext cx="822091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zh-CN" altLang="en-US" sz="3600" dirty="0"/>
              <a:t>京师心理大学堂中的第</a:t>
            </a:r>
            <a:r>
              <a:rPr lang="en-US" altLang="zh-CN" sz="3600" dirty="0"/>
              <a:t>27</a:t>
            </a:r>
            <a:r>
              <a:rPr lang="zh-CN" altLang="en-US" sz="3600" dirty="0"/>
              <a:t>类</a:t>
            </a:r>
            <a:endParaRPr sz="3600" dirty="0"/>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660"/>
                                        </p:tgtEl>
                                        <p:attrNameLst>
                                          <p:attrName>style.visibility</p:attrName>
                                        </p:attrNameLst>
                                      </p:cBhvr>
                                      <p:to>
                                        <p:strVal val="visible"/>
                                      </p:to>
                                    </p:set>
                                    <p:animEffect transition="in" filter="dissolve">
                                      <p:cBhvr>
                                        <p:cTn id="7" dur="500"/>
                                        <p:tgtEl>
                                          <p:spTgt spid="660"/>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35"/>
                                        </p:tgtEl>
                                        <p:attrNameLst>
                                          <p:attrName>style.visibility</p:attrName>
                                        </p:attrNameLst>
                                      </p:cBhvr>
                                      <p:to>
                                        <p:strVal val="visible"/>
                                      </p:to>
                                    </p:set>
                                    <p:animEffect transition="in" filter="dissolve">
                                      <p:cBhvr>
                                        <p:cTn id="11" dur="500"/>
                                        <p:tgtEl>
                                          <p:spTgt spid="35"/>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44"/>
                                        </p:tgtEl>
                                        <p:attrNameLst>
                                          <p:attrName>style.visibility</p:attrName>
                                        </p:attrNameLst>
                                      </p:cBhvr>
                                      <p:to>
                                        <p:strVal val="visible"/>
                                      </p:to>
                                    </p:set>
                                    <p:animEffect transition="in" filter="dissolv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animBg="1" advAuto="0"/>
      <p:bldP spid="35" grpId="0" animBg="1" advAuto="0"/>
      <p:bldP spid="44"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9473C50-CE9A-47D2-B1B6-E14BF7701F60}"/>
              </a:ext>
            </a:extLst>
          </p:cNvPr>
          <p:cNvPicPr>
            <a:picLocks noChangeAspect="1"/>
          </p:cNvPicPr>
          <p:nvPr/>
        </p:nvPicPr>
        <p:blipFill rotWithShape="1">
          <a:blip r:embed="rId2"/>
          <a:srcRect l="12519"/>
          <a:stretch/>
        </p:blipFill>
        <p:spPr>
          <a:xfrm>
            <a:off x="332510" y="1600200"/>
            <a:ext cx="14470850" cy="10515600"/>
          </a:xfrm>
          <a:prstGeom prst="rect">
            <a:avLst/>
          </a:prstGeom>
        </p:spPr>
      </p:pic>
      <p:sp>
        <p:nvSpPr>
          <p:cNvPr id="3" name="Write your relevant text here">
            <a:extLst>
              <a:ext uri="{FF2B5EF4-FFF2-40B4-BE49-F238E27FC236}">
                <a16:creationId xmlns:a16="http://schemas.microsoft.com/office/drawing/2014/main" id="{2CA1F0ED-B5DA-48FA-B76F-755A80359BC3}"/>
              </a:ext>
            </a:extLst>
          </p:cNvPr>
          <p:cNvSpPr/>
          <p:nvPr/>
        </p:nvSpPr>
        <p:spPr>
          <a:xfrm>
            <a:off x="3054928" y="11967002"/>
            <a:ext cx="707048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en-US" sz="3600" dirty="0"/>
              <a:t>36</a:t>
            </a:r>
            <a:r>
              <a:rPr lang="zh-CN" altLang="en-US" sz="3600" dirty="0"/>
              <a:t>氪中的第</a:t>
            </a:r>
            <a:r>
              <a:rPr lang="en-US" altLang="zh-CN" sz="3600" dirty="0"/>
              <a:t>3</a:t>
            </a:r>
            <a:r>
              <a:rPr lang="zh-CN" altLang="en-US" sz="3600" dirty="0"/>
              <a:t>类</a:t>
            </a:r>
            <a:endParaRPr sz="3600" dirty="0"/>
          </a:p>
        </p:txBody>
      </p:sp>
      <p:pic>
        <p:nvPicPr>
          <p:cNvPr id="6" name="图片 5">
            <a:extLst>
              <a:ext uri="{FF2B5EF4-FFF2-40B4-BE49-F238E27FC236}">
                <a16:creationId xmlns:a16="http://schemas.microsoft.com/office/drawing/2014/main" id="{44E58F16-82B8-4DAF-96F3-6ADB50C47F1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93817" y="1387970"/>
            <a:ext cx="4368046" cy="3625143"/>
          </a:xfrm>
          <a:prstGeom prst="rect">
            <a:avLst/>
          </a:prstGeom>
        </p:spPr>
      </p:pic>
      <p:pic>
        <p:nvPicPr>
          <p:cNvPr id="8" name="图片 7">
            <a:extLst>
              <a:ext uri="{FF2B5EF4-FFF2-40B4-BE49-F238E27FC236}">
                <a16:creationId xmlns:a16="http://schemas.microsoft.com/office/drawing/2014/main" id="{B892BB84-48C8-41D4-936C-5D43BB53793D}"/>
              </a:ext>
            </a:extLst>
          </p:cNvPr>
          <p:cNvPicPr>
            <a:picLocks noChangeAspect="1"/>
          </p:cNvPicPr>
          <p:nvPr/>
        </p:nvPicPr>
        <p:blipFill>
          <a:blip r:embed="rId4"/>
          <a:stretch>
            <a:fillRect/>
          </a:stretch>
        </p:blipFill>
        <p:spPr>
          <a:xfrm>
            <a:off x="12658630" y="2308345"/>
            <a:ext cx="10570455" cy="9099309"/>
          </a:xfrm>
          <a:prstGeom prst="rect">
            <a:avLst/>
          </a:prstGeom>
        </p:spPr>
      </p:pic>
      <p:pic>
        <p:nvPicPr>
          <p:cNvPr id="9" name="图片 8">
            <a:extLst>
              <a:ext uri="{FF2B5EF4-FFF2-40B4-BE49-F238E27FC236}">
                <a16:creationId xmlns:a16="http://schemas.microsoft.com/office/drawing/2014/main" id="{5BA5270D-4E6A-48A4-8B04-4C85DEFE00F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3651274" y="1387970"/>
            <a:ext cx="4787394" cy="3942917"/>
          </a:xfrm>
          <a:prstGeom prst="rect">
            <a:avLst/>
          </a:prstGeom>
        </p:spPr>
      </p:pic>
      <p:sp>
        <p:nvSpPr>
          <p:cNvPr id="10" name="Write your relevant text here">
            <a:extLst>
              <a:ext uri="{FF2B5EF4-FFF2-40B4-BE49-F238E27FC236}">
                <a16:creationId xmlns:a16="http://schemas.microsoft.com/office/drawing/2014/main" id="{8887C616-5F0B-4AB9-B893-681D698D44BC}"/>
              </a:ext>
            </a:extLst>
          </p:cNvPr>
          <p:cNvSpPr/>
          <p:nvPr/>
        </p:nvSpPr>
        <p:spPr>
          <a:xfrm>
            <a:off x="14013873" y="11967002"/>
            <a:ext cx="707048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zh-CN" altLang="en-US" sz="3600" dirty="0"/>
              <a:t>京师心理大学堂中的第</a:t>
            </a:r>
            <a:r>
              <a:rPr lang="en-US" altLang="zh-CN" sz="3600" dirty="0"/>
              <a:t>27</a:t>
            </a:r>
            <a:r>
              <a:rPr lang="zh-CN" altLang="en-US" sz="3600" dirty="0"/>
              <a:t>类</a:t>
            </a:r>
            <a:endParaRPr sz="3600" dirty="0"/>
          </a:p>
        </p:txBody>
      </p:sp>
    </p:spTree>
    <p:extLst>
      <p:ext uri="{BB962C8B-B14F-4D97-AF65-F5344CB8AC3E}">
        <p14:creationId xmlns:p14="http://schemas.microsoft.com/office/powerpoint/2010/main" val="18801581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10"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Slide Number"/>
          <p:cNvSpPr txBox="1">
            <a:spLocks noGrp="1"/>
          </p:cNvSpPr>
          <p:nvPr>
            <p:ph type="sldNum" sz="quarter" idx="4294967295"/>
          </p:nvPr>
        </p:nvSpPr>
        <p:spPr>
          <a:xfrm>
            <a:off x="21571129" y="12490328"/>
            <a:ext cx="39682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
        <p:nvSpPr>
          <p:cNvPr id="660" name="Our Excellenc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t>两类典型的子网络</a:t>
            </a:r>
            <a:endParaRPr dirty="0"/>
          </a:p>
        </p:txBody>
      </p:sp>
      <p:sp>
        <p:nvSpPr>
          <p:cNvPr id="35" name="Write your relevant text here">
            <a:extLst>
              <a:ext uri="{FF2B5EF4-FFF2-40B4-BE49-F238E27FC236}">
                <a16:creationId xmlns:a16="http://schemas.microsoft.com/office/drawing/2014/main" id="{9EF49F23-27E8-4025-9520-7E16E2526F5C}"/>
              </a:ext>
            </a:extLst>
          </p:cNvPr>
          <p:cNvSpPr/>
          <p:nvPr/>
        </p:nvSpPr>
        <p:spPr>
          <a:xfrm>
            <a:off x="2683119" y="11049203"/>
            <a:ext cx="7001208"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en-US" sz="3600" dirty="0"/>
              <a:t>36</a:t>
            </a:r>
            <a:r>
              <a:rPr lang="zh-CN" altLang="en-US" sz="3600" dirty="0"/>
              <a:t>氪中的第</a:t>
            </a:r>
            <a:r>
              <a:rPr lang="en-US" altLang="zh-CN" sz="3600" dirty="0"/>
              <a:t>2</a:t>
            </a:r>
            <a:r>
              <a:rPr lang="zh-CN" altLang="en-US" sz="3600" dirty="0"/>
              <a:t>类</a:t>
            </a:r>
            <a:endParaRPr sz="3600" dirty="0"/>
          </a:p>
        </p:txBody>
      </p:sp>
      <p:sp>
        <p:nvSpPr>
          <p:cNvPr id="5" name="矩形 4">
            <a:extLst>
              <a:ext uri="{FF2B5EF4-FFF2-40B4-BE49-F238E27FC236}">
                <a16:creationId xmlns:a16="http://schemas.microsoft.com/office/drawing/2014/main" id="{B6FC7661-894B-40D6-A727-1358262108FF}"/>
              </a:ext>
            </a:extLst>
          </p:cNvPr>
          <p:cNvSpPr/>
          <p:nvPr/>
        </p:nvSpPr>
        <p:spPr>
          <a:xfrm>
            <a:off x="2477632" y="2380312"/>
            <a:ext cx="19428735" cy="1569660"/>
          </a:xfrm>
          <a:prstGeom prst="rect">
            <a:avLst/>
          </a:prstGeom>
        </p:spPr>
        <p:txBody>
          <a:bodyPr wrap="square">
            <a:spAutoFit/>
          </a:bodyPr>
          <a:lstStyle/>
          <a:p>
            <a:pPr algn="l"/>
            <a:r>
              <a:rPr lang="en-US" altLang="zh-CN" sz="4800" dirty="0">
                <a:solidFill>
                  <a:srgbClr val="1DAFED"/>
                </a:solidFill>
              </a:rPr>
              <a:t>2. </a:t>
            </a:r>
            <a:r>
              <a:rPr lang="zh-CN" altLang="en-US" sz="4800" dirty="0">
                <a:solidFill>
                  <a:srgbClr val="1DAFED"/>
                </a:solidFill>
              </a:rPr>
              <a:t>圈子型：</a:t>
            </a:r>
            <a:endParaRPr lang="en-US" altLang="zh-CN" sz="4800" dirty="0">
              <a:solidFill>
                <a:srgbClr val="1DAFED"/>
              </a:solidFill>
            </a:endParaRPr>
          </a:p>
          <a:p>
            <a:pPr algn="l"/>
            <a:r>
              <a:rPr lang="en-US" altLang="zh-CN" sz="4800" dirty="0">
                <a:solidFill>
                  <a:srgbClr val="1DAFED"/>
                </a:solidFill>
              </a:rPr>
              <a:t>	</a:t>
            </a:r>
            <a:r>
              <a:rPr lang="zh-CN" altLang="zh-CN" sz="4400" dirty="0">
                <a:solidFill>
                  <a:srgbClr val="1DAFED"/>
                </a:solidFill>
              </a:rPr>
              <a:t>涵盖边数大于点数，且互粉边密度高</a:t>
            </a:r>
            <a:r>
              <a:rPr lang="en-US" altLang="zh-CN" sz="4400" dirty="0">
                <a:solidFill>
                  <a:srgbClr val="1DAFED"/>
                </a:solidFill>
              </a:rPr>
              <a:t>——</a:t>
            </a:r>
            <a:r>
              <a:rPr lang="zh-CN" altLang="zh-CN" sz="4400" dirty="0">
                <a:solidFill>
                  <a:srgbClr val="1DAFED"/>
                </a:solidFill>
              </a:rPr>
              <a:t>说明是一个小圈子</a:t>
            </a:r>
            <a:endParaRPr lang="zh-CN" altLang="en-US" sz="4800" dirty="0">
              <a:solidFill>
                <a:srgbClr val="1DAFED"/>
              </a:solidFill>
            </a:endParaRPr>
          </a:p>
        </p:txBody>
      </p:sp>
      <p:sp>
        <p:nvSpPr>
          <p:cNvPr id="44" name="Write your relevant text here">
            <a:extLst>
              <a:ext uri="{FF2B5EF4-FFF2-40B4-BE49-F238E27FC236}">
                <a16:creationId xmlns:a16="http://schemas.microsoft.com/office/drawing/2014/main" id="{D82D3949-A1CF-46E8-9FA5-944B4A469A02}"/>
              </a:ext>
            </a:extLst>
          </p:cNvPr>
          <p:cNvSpPr/>
          <p:nvPr/>
        </p:nvSpPr>
        <p:spPr>
          <a:xfrm>
            <a:off x="13546909" y="11120630"/>
            <a:ext cx="8220913"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zh-CN" altLang="en-US" sz="3600" dirty="0"/>
              <a:t>京师心理大学堂中的第</a:t>
            </a:r>
            <a:r>
              <a:rPr lang="en-US" altLang="zh-CN" sz="3600" dirty="0"/>
              <a:t>25</a:t>
            </a:r>
            <a:r>
              <a:rPr lang="zh-CN" altLang="en-US" sz="3600" dirty="0"/>
              <a:t>类</a:t>
            </a:r>
            <a:endParaRPr sz="3600" dirty="0"/>
          </a:p>
        </p:txBody>
      </p:sp>
      <p:pic>
        <p:nvPicPr>
          <p:cNvPr id="3" name="图片 2" descr="图片包含 天空, 地图, 文字&#10;&#10;描述已自动生成">
            <a:extLst>
              <a:ext uri="{FF2B5EF4-FFF2-40B4-BE49-F238E27FC236}">
                <a16:creationId xmlns:a16="http://schemas.microsoft.com/office/drawing/2014/main" id="{CD2791ED-F4A2-4EC8-B12D-0D9E8B40C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716" y="4350966"/>
            <a:ext cx="9513741" cy="6393234"/>
          </a:xfrm>
          <a:prstGeom prst="rect">
            <a:avLst/>
          </a:prstGeom>
        </p:spPr>
      </p:pic>
      <p:pic>
        <p:nvPicPr>
          <p:cNvPr id="11" name="图片 10" descr="图片包含 文字, 地图&#10;&#10;描述已自动生成">
            <a:extLst>
              <a:ext uri="{FF2B5EF4-FFF2-40B4-BE49-F238E27FC236}">
                <a16:creationId xmlns:a16="http://schemas.microsoft.com/office/drawing/2014/main" id="{DC880B96-3C2F-45F7-8ACF-A8CCFE1DD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2056" y="4350966"/>
            <a:ext cx="9513742" cy="6393234"/>
          </a:xfrm>
          <a:prstGeom prst="rect">
            <a:avLst/>
          </a:prstGeom>
        </p:spPr>
      </p:pic>
    </p:spTree>
    <p:extLst>
      <p:ext uri="{BB962C8B-B14F-4D97-AF65-F5344CB8AC3E}">
        <p14:creationId xmlns:p14="http://schemas.microsoft.com/office/powerpoint/2010/main" val="3637969831"/>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660"/>
                                        </p:tgtEl>
                                        <p:attrNameLst>
                                          <p:attrName>style.visibility</p:attrName>
                                        </p:attrNameLst>
                                      </p:cBhvr>
                                      <p:to>
                                        <p:strVal val="visible"/>
                                      </p:to>
                                    </p:set>
                                    <p:animEffect transition="in" filter="dissolve">
                                      <p:cBhvr>
                                        <p:cTn id="7" dur="500"/>
                                        <p:tgtEl>
                                          <p:spTgt spid="660"/>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35"/>
                                        </p:tgtEl>
                                        <p:attrNameLst>
                                          <p:attrName>style.visibility</p:attrName>
                                        </p:attrNameLst>
                                      </p:cBhvr>
                                      <p:to>
                                        <p:strVal val="visible"/>
                                      </p:to>
                                    </p:set>
                                    <p:animEffect transition="in" filter="dissolve">
                                      <p:cBhvr>
                                        <p:cTn id="11" dur="500"/>
                                        <p:tgtEl>
                                          <p:spTgt spid="35"/>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44"/>
                                        </p:tgtEl>
                                        <p:attrNameLst>
                                          <p:attrName>style.visibility</p:attrName>
                                        </p:attrNameLst>
                                      </p:cBhvr>
                                      <p:to>
                                        <p:strVal val="visible"/>
                                      </p:to>
                                    </p:set>
                                    <p:animEffect transition="in" filter="dissolve">
                                      <p:cBhvr>
                                        <p:cTn id="1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animBg="1" advAuto="0"/>
      <p:bldP spid="35" grpId="0" animBg="1" advAuto="0"/>
      <p:bldP spid="4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 name="Slide Number"/>
          <p:cNvSpPr txBox="1">
            <a:spLocks noGrp="1"/>
          </p:cNvSpPr>
          <p:nvPr>
            <p:ph type="sldNum" sz="quarter" idx="4294967295"/>
          </p:nvPr>
        </p:nvSpPr>
        <p:spPr>
          <a:xfrm>
            <a:off x="21571129" y="12490328"/>
            <a:ext cx="39682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972" name="The Most Popular Website"/>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t>研究背景</a:t>
            </a:r>
            <a:endParaRPr dirty="0"/>
          </a:p>
        </p:txBody>
      </p:sp>
      <p:grpSp>
        <p:nvGrpSpPr>
          <p:cNvPr id="1994" name="Group"/>
          <p:cNvGrpSpPr/>
          <p:nvPr/>
        </p:nvGrpSpPr>
        <p:grpSpPr>
          <a:xfrm>
            <a:off x="3619782" y="8531985"/>
            <a:ext cx="15847294" cy="2973311"/>
            <a:chOff x="0" y="-135849"/>
            <a:chExt cx="7375964" cy="2973307"/>
          </a:xfrm>
        </p:grpSpPr>
        <p:sp>
          <p:nvSpPr>
            <p:cNvPr id="1992" name="Lorem ipsum dolor sit amet, adipiscing elit, sed do eiusmod tempor incididunt ut labore"/>
            <p:cNvSpPr/>
            <p:nvPr/>
          </p:nvSpPr>
          <p:spPr>
            <a:xfrm>
              <a:off x="8427" y="582485"/>
              <a:ext cx="7367537" cy="22549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1500"/>
                </a:spcBef>
              </a:lvl1pPr>
            </a:lstStyle>
            <a:p>
              <a:pPr marL="457200" indent="-457200">
                <a:buFont typeface="Arial" panose="020B0604020202020204" pitchFamily="34" charset="0"/>
                <a:buChar char="•"/>
              </a:pPr>
              <a:r>
                <a:rPr lang="zh-CN" altLang="zh-CN" sz="4000" dirty="0"/>
                <a:t>对于官方机构号而言，在知乎平台上发布文章，传播速度快、阅读量大，更重要的是能够获取用户的实时反馈。此外，机构号能够借助知乎对粉丝的行为特征进行更为细致的描摹。</a:t>
              </a:r>
            </a:p>
          </p:txBody>
        </p:sp>
        <p:sp>
          <p:nvSpPr>
            <p:cNvPr id="1993" name="Online Shop Website"/>
            <p:cNvSpPr/>
            <p:nvPr/>
          </p:nvSpPr>
          <p:spPr>
            <a:xfrm>
              <a:off x="0" y="-135849"/>
              <a:ext cx="7367537"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zh-CN" sz="4400" b="0" dirty="0"/>
                <a:t>知乎机构号——集传播、互动、反馈为一体的媒体</a:t>
              </a:r>
              <a:endParaRPr sz="4400" b="0" dirty="0"/>
            </a:p>
          </p:txBody>
        </p:sp>
      </p:grpSp>
      <p:grpSp>
        <p:nvGrpSpPr>
          <p:cNvPr id="1997" name="Group"/>
          <p:cNvGrpSpPr/>
          <p:nvPr/>
        </p:nvGrpSpPr>
        <p:grpSpPr>
          <a:xfrm>
            <a:off x="3539183" y="3009992"/>
            <a:ext cx="16369069" cy="4642999"/>
            <a:chOff x="-1" y="-135849"/>
            <a:chExt cx="7558101" cy="4642992"/>
          </a:xfrm>
        </p:grpSpPr>
        <p:sp>
          <p:nvSpPr>
            <p:cNvPr id="1995" name="Lorem ipsum dolor sit amet, adipiscing elit, sed do eiusmod tempor incididunt ut labore"/>
            <p:cNvSpPr/>
            <p:nvPr/>
          </p:nvSpPr>
          <p:spPr>
            <a:xfrm>
              <a:off x="8427" y="582485"/>
              <a:ext cx="7549673" cy="3924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1500"/>
                </a:spcBef>
              </a:lvl1pPr>
            </a:lstStyle>
            <a:p>
              <a:pPr marL="457200" indent="-457200">
                <a:buFont typeface="Arial" panose="020B0604020202020204" pitchFamily="34" charset="0"/>
                <a:buChar char="•"/>
              </a:pPr>
              <a:r>
                <a:rPr lang="zh-CN" altLang="zh-CN" sz="4000" dirty="0"/>
                <a:t>知乎除了最基础的问答功能外，也有类似微信公众号发布“文章”与“专栏”，类似微博发布“想法”，类似视频平台举办“</a:t>
              </a:r>
              <a:r>
                <a:rPr lang="en-US" altLang="zh-CN" sz="4000" dirty="0"/>
                <a:t>live</a:t>
              </a:r>
              <a:r>
                <a:rPr lang="zh-CN" altLang="zh-CN" sz="4000" dirty="0"/>
                <a:t>”，对其他用户“关注”、“点赞”甚至“屏蔽”。</a:t>
              </a:r>
            </a:p>
            <a:p>
              <a:pPr marL="457200" indent="-457200">
                <a:buFont typeface="Arial" panose="020B0604020202020204" pitchFamily="34" charset="0"/>
                <a:buChar char="•"/>
              </a:pPr>
              <a:r>
                <a:rPr lang="zh-CN" altLang="zh-CN" sz="4000" dirty="0"/>
                <a:t>知乎的社交性究竟有多强？从社交网络的角度来看，知乎里的用户网络有哪些独特的性质？</a:t>
              </a:r>
            </a:p>
          </p:txBody>
        </p:sp>
        <p:sp>
          <p:nvSpPr>
            <p:cNvPr id="1996" name="Company Profile Website"/>
            <p:cNvSpPr/>
            <p:nvPr/>
          </p:nvSpPr>
          <p:spPr>
            <a:xfrm>
              <a:off x="-1" y="-135849"/>
              <a:ext cx="7112772" cy="7797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zh-CN" sz="4400" b="0" dirty="0"/>
                <a:t>知乎——介于知识分享与社交网络之间的平台</a:t>
              </a:r>
              <a:endParaRPr sz="4400" b="0" dirty="0"/>
            </a:p>
          </p:txBody>
        </p:sp>
      </p:grpSp>
      <p:grpSp>
        <p:nvGrpSpPr>
          <p:cNvPr id="32" name="Group">
            <a:extLst>
              <a:ext uri="{FF2B5EF4-FFF2-40B4-BE49-F238E27FC236}">
                <a16:creationId xmlns:a16="http://schemas.microsoft.com/office/drawing/2014/main" id="{1331D1FC-8D0E-4861-8793-245AA71924D5}"/>
              </a:ext>
            </a:extLst>
          </p:cNvPr>
          <p:cNvGrpSpPr/>
          <p:nvPr/>
        </p:nvGrpSpPr>
        <p:grpSpPr>
          <a:xfrm>
            <a:off x="2388583" y="3028020"/>
            <a:ext cx="669339" cy="669339"/>
            <a:chOff x="0" y="0"/>
            <a:chExt cx="669337" cy="669337"/>
          </a:xfrm>
        </p:grpSpPr>
        <p:sp>
          <p:nvSpPr>
            <p:cNvPr id="33" name="Circle">
              <a:extLst>
                <a:ext uri="{FF2B5EF4-FFF2-40B4-BE49-F238E27FC236}">
                  <a16:creationId xmlns:a16="http://schemas.microsoft.com/office/drawing/2014/main" id="{D5BEDABD-174B-4391-8965-BDC6AB1EDD2F}"/>
                </a:ext>
              </a:extLst>
            </p:cNvPr>
            <p:cNvSpPr/>
            <p:nvPr/>
          </p:nvSpPr>
          <p:spPr>
            <a:xfrm>
              <a:off x="0" y="0"/>
              <a:ext cx="669338" cy="669338"/>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000"/>
            </a:p>
          </p:txBody>
        </p:sp>
        <p:sp>
          <p:nvSpPr>
            <p:cNvPr id="34" name="Shape">
              <a:extLst>
                <a:ext uri="{FF2B5EF4-FFF2-40B4-BE49-F238E27FC236}">
                  <a16:creationId xmlns:a16="http://schemas.microsoft.com/office/drawing/2014/main" id="{C09AEC9F-8CC7-4952-B42E-5510A5DE8DC9}"/>
                </a:ext>
              </a:extLst>
            </p:cNvPr>
            <p:cNvSpPr/>
            <p:nvPr/>
          </p:nvSpPr>
          <p:spPr>
            <a:xfrm>
              <a:off x="216646" y="230808"/>
              <a:ext cx="236046" cy="207722"/>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000"/>
            </a:p>
          </p:txBody>
        </p:sp>
      </p:grpSp>
      <p:grpSp>
        <p:nvGrpSpPr>
          <p:cNvPr id="49" name="Group">
            <a:extLst>
              <a:ext uri="{FF2B5EF4-FFF2-40B4-BE49-F238E27FC236}">
                <a16:creationId xmlns:a16="http://schemas.microsoft.com/office/drawing/2014/main" id="{2AE9B3E1-21D4-472F-8C92-E9F00F4DF2B7}"/>
              </a:ext>
            </a:extLst>
          </p:cNvPr>
          <p:cNvGrpSpPr/>
          <p:nvPr/>
        </p:nvGrpSpPr>
        <p:grpSpPr>
          <a:xfrm>
            <a:off x="2460753" y="8550013"/>
            <a:ext cx="669339" cy="669339"/>
            <a:chOff x="0" y="0"/>
            <a:chExt cx="669337" cy="669337"/>
          </a:xfrm>
        </p:grpSpPr>
        <p:sp>
          <p:nvSpPr>
            <p:cNvPr id="50" name="Circle">
              <a:extLst>
                <a:ext uri="{FF2B5EF4-FFF2-40B4-BE49-F238E27FC236}">
                  <a16:creationId xmlns:a16="http://schemas.microsoft.com/office/drawing/2014/main" id="{8A614CA4-4F6D-4CB6-A04A-7A40BABE9810}"/>
                </a:ext>
              </a:extLst>
            </p:cNvPr>
            <p:cNvSpPr/>
            <p:nvPr/>
          </p:nvSpPr>
          <p:spPr>
            <a:xfrm>
              <a:off x="0" y="0"/>
              <a:ext cx="669338" cy="669338"/>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000"/>
            </a:p>
          </p:txBody>
        </p:sp>
        <p:sp>
          <p:nvSpPr>
            <p:cNvPr id="51" name="Shape">
              <a:extLst>
                <a:ext uri="{FF2B5EF4-FFF2-40B4-BE49-F238E27FC236}">
                  <a16:creationId xmlns:a16="http://schemas.microsoft.com/office/drawing/2014/main" id="{0614AB0A-7CBC-4047-A270-F1D7645A8572}"/>
                </a:ext>
              </a:extLst>
            </p:cNvPr>
            <p:cNvSpPr/>
            <p:nvPr/>
          </p:nvSpPr>
          <p:spPr>
            <a:xfrm>
              <a:off x="216646" y="230808"/>
              <a:ext cx="236046" cy="207722"/>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4000"/>
            </a:p>
          </p:txBody>
        </p:sp>
      </p:grpSp>
    </p:spTree>
    <p:extLst>
      <p:ext uri="{BB962C8B-B14F-4D97-AF65-F5344CB8AC3E}">
        <p14:creationId xmlns:p14="http://schemas.microsoft.com/office/powerpoint/2010/main" val="2414416910"/>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1972"/>
                                        </p:tgtEl>
                                        <p:attrNameLst>
                                          <p:attrName>style.visibility</p:attrName>
                                        </p:attrNameLst>
                                      </p:cBhvr>
                                      <p:to>
                                        <p:strVal val="visible"/>
                                      </p:to>
                                    </p:set>
                                    <p:animEffect transition="in" filter="dissolve">
                                      <p:cBhvr>
                                        <p:cTn id="7" dur="500"/>
                                        <p:tgtEl>
                                          <p:spTgt spid="1972"/>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997"/>
                                        </p:tgtEl>
                                        <p:attrNameLst>
                                          <p:attrName>style.visibility</p:attrName>
                                        </p:attrNameLst>
                                      </p:cBhvr>
                                      <p:to>
                                        <p:strVal val="visible"/>
                                      </p:to>
                                    </p:set>
                                    <p:animEffect transition="in" filter="dissolve">
                                      <p:cBhvr>
                                        <p:cTn id="11" dur="500"/>
                                        <p:tgtEl>
                                          <p:spTgt spid="1997"/>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1994"/>
                                        </p:tgtEl>
                                        <p:attrNameLst>
                                          <p:attrName>style.visibility</p:attrName>
                                        </p:attrNameLst>
                                      </p:cBhvr>
                                      <p:to>
                                        <p:strVal val="visible"/>
                                      </p:to>
                                    </p:set>
                                    <p:animEffect transition="in" filter="dissolve">
                                      <p:cBhvr>
                                        <p:cTn id="15" dur="500"/>
                                        <p:tgtEl>
                                          <p:spTgt spid="1994"/>
                                        </p:tgtEl>
                                      </p:cBhvr>
                                    </p:animEffect>
                                  </p:childTnLst>
                                </p:cTn>
                              </p:par>
                            </p:childTnLst>
                          </p:cTn>
                        </p:par>
                        <p:par>
                          <p:cTn id="16" fill="hold">
                            <p:stCondLst>
                              <p:cond delay="1500"/>
                            </p:stCondLst>
                            <p:childTnLst>
                              <p:par>
                                <p:cTn id="17" presetID="9" presetClass="entr" fill="hold" grpId="0" nodeType="afterEffect">
                                  <p:stCondLst>
                                    <p:cond delay="0"/>
                                  </p:stCondLst>
                                  <p:iterate>
                                    <p:tmAbs val="0"/>
                                  </p:iterate>
                                  <p:childTnLst>
                                    <p:set>
                                      <p:cBhvr>
                                        <p:cTn id="18" fill="hold"/>
                                        <p:tgtEl>
                                          <p:spTgt spid="32"/>
                                        </p:tgtEl>
                                        <p:attrNameLst>
                                          <p:attrName>style.visibility</p:attrName>
                                        </p:attrNameLst>
                                      </p:cBhvr>
                                      <p:to>
                                        <p:strVal val="visible"/>
                                      </p:to>
                                    </p:set>
                                    <p:animEffect transition="in" filter="dissolve">
                                      <p:cBhvr>
                                        <p:cTn id="19" dur="500"/>
                                        <p:tgtEl>
                                          <p:spTgt spid="32"/>
                                        </p:tgtEl>
                                      </p:cBhvr>
                                    </p:animEffect>
                                  </p:childTnLst>
                                </p:cTn>
                              </p:par>
                            </p:childTnLst>
                          </p:cTn>
                        </p:par>
                        <p:par>
                          <p:cTn id="20" fill="hold">
                            <p:stCondLst>
                              <p:cond delay="2000"/>
                            </p:stCondLst>
                            <p:childTnLst>
                              <p:par>
                                <p:cTn id="21" presetID="9" presetClass="entr" fill="hold" grpId="0" nodeType="afterEffect">
                                  <p:stCondLst>
                                    <p:cond delay="0"/>
                                  </p:stCondLst>
                                  <p:iterate>
                                    <p:tmAbs val="0"/>
                                  </p:iterate>
                                  <p:childTnLst>
                                    <p:set>
                                      <p:cBhvr>
                                        <p:cTn id="22" fill="hold"/>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2" grpId="0" animBg="1" advAuto="0"/>
      <p:bldP spid="1994" grpId="0" animBg="1" advAuto="0"/>
      <p:bldP spid="1997" grpId="0" animBg="1" advAuto="0"/>
      <p:bldP spid="32" grpId="0" animBg="1" advAuto="0"/>
      <p:bldP spid="49"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红色, 天空&#10;&#10;描述已自动生成">
            <a:extLst>
              <a:ext uri="{FF2B5EF4-FFF2-40B4-BE49-F238E27FC236}">
                <a16:creationId xmlns:a16="http://schemas.microsoft.com/office/drawing/2014/main" id="{54782F07-BEEF-44CC-89B2-A993FABEC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51" y="2597868"/>
            <a:ext cx="11950049" cy="7876168"/>
          </a:xfrm>
          <a:prstGeom prst="rect">
            <a:avLst/>
          </a:prstGeom>
        </p:spPr>
      </p:pic>
      <p:sp>
        <p:nvSpPr>
          <p:cNvPr id="3" name="Write your relevant text here">
            <a:extLst>
              <a:ext uri="{FF2B5EF4-FFF2-40B4-BE49-F238E27FC236}">
                <a16:creationId xmlns:a16="http://schemas.microsoft.com/office/drawing/2014/main" id="{2CA1F0ED-B5DA-48FA-B76F-755A80359BC3}"/>
              </a:ext>
            </a:extLst>
          </p:cNvPr>
          <p:cNvSpPr/>
          <p:nvPr/>
        </p:nvSpPr>
        <p:spPr>
          <a:xfrm>
            <a:off x="2140527" y="10662217"/>
            <a:ext cx="707048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en-US" sz="3600" dirty="0"/>
              <a:t>36</a:t>
            </a:r>
            <a:r>
              <a:rPr lang="zh-CN" altLang="en-US" sz="3600" dirty="0"/>
              <a:t>氪中的第</a:t>
            </a:r>
            <a:r>
              <a:rPr lang="en-US" altLang="zh-CN" sz="3600" dirty="0"/>
              <a:t>2</a:t>
            </a:r>
            <a:r>
              <a:rPr lang="zh-CN" altLang="en-US" sz="3600" dirty="0"/>
              <a:t>类</a:t>
            </a:r>
            <a:endParaRPr sz="3600" dirty="0"/>
          </a:p>
        </p:txBody>
      </p:sp>
      <p:sp>
        <p:nvSpPr>
          <p:cNvPr id="10" name="Write your relevant text here">
            <a:extLst>
              <a:ext uri="{FF2B5EF4-FFF2-40B4-BE49-F238E27FC236}">
                <a16:creationId xmlns:a16="http://schemas.microsoft.com/office/drawing/2014/main" id="{8887C616-5F0B-4AB9-B893-681D698D44BC}"/>
              </a:ext>
            </a:extLst>
          </p:cNvPr>
          <p:cNvSpPr/>
          <p:nvPr/>
        </p:nvSpPr>
        <p:spPr>
          <a:xfrm>
            <a:off x="13411200" y="10662217"/>
            <a:ext cx="707048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rPr lang="zh-CN" altLang="en-US" sz="3600" dirty="0"/>
              <a:t>京师心理大学堂中的第</a:t>
            </a:r>
            <a:r>
              <a:rPr lang="en-US" altLang="zh-CN" sz="3600" dirty="0"/>
              <a:t>25</a:t>
            </a:r>
            <a:r>
              <a:rPr lang="zh-CN" altLang="en-US" sz="3600" dirty="0"/>
              <a:t>类</a:t>
            </a:r>
            <a:endParaRPr sz="3600" dirty="0"/>
          </a:p>
        </p:txBody>
      </p:sp>
      <p:sp>
        <p:nvSpPr>
          <p:cNvPr id="11" name="矩形 10">
            <a:extLst>
              <a:ext uri="{FF2B5EF4-FFF2-40B4-BE49-F238E27FC236}">
                <a16:creationId xmlns:a16="http://schemas.microsoft.com/office/drawing/2014/main" id="{F4398FF7-7864-4C31-96E1-A308363BCC65}"/>
              </a:ext>
            </a:extLst>
          </p:cNvPr>
          <p:cNvSpPr/>
          <p:nvPr/>
        </p:nvSpPr>
        <p:spPr>
          <a:xfrm>
            <a:off x="2030982" y="12055905"/>
            <a:ext cx="20600511" cy="1200329"/>
          </a:xfrm>
          <a:prstGeom prst="rect">
            <a:avLst/>
          </a:prstGeom>
        </p:spPr>
        <p:txBody>
          <a:bodyPr wrap="none">
            <a:spAutoFit/>
          </a:bodyPr>
          <a:lstStyle/>
          <a:p>
            <a:pPr marL="457200" indent="-457200" algn="l">
              <a:buFont typeface="Arial" panose="020B0604020202020204" pitchFamily="34" charset="0"/>
              <a:buChar char="•"/>
            </a:pPr>
            <a:r>
              <a:rPr lang="zh-CN" altLang="en-US" sz="3600" dirty="0">
                <a:solidFill>
                  <a:srgbClr val="1DAFED"/>
                </a:solidFill>
              </a:rPr>
              <a:t>绝大多数网络介于这两种网络之间。</a:t>
            </a:r>
            <a:endParaRPr lang="en-US" altLang="zh-CN" sz="3600" dirty="0">
              <a:solidFill>
                <a:srgbClr val="1DAFED"/>
              </a:solidFill>
            </a:endParaRPr>
          </a:p>
          <a:p>
            <a:pPr marL="457200" indent="-457200">
              <a:buFont typeface="Arial" panose="020B0604020202020204" pitchFamily="34" charset="0"/>
              <a:buChar char="•"/>
            </a:pPr>
            <a:r>
              <a:rPr lang="zh-CN" altLang="en-US" sz="3600" dirty="0">
                <a:solidFill>
                  <a:srgbClr val="1DAFED"/>
                </a:solidFill>
              </a:rPr>
              <a:t>总体来说，</a:t>
            </a:r>
            <a:r>
              <a:rPr lang="en-US" altLang="zh-CN" sz="3600" dirty="0">
                <a:solidFill>
                  <a:srgbClr val="1DAFED"/>
                </a:solidFill>
              </a:rPr>
              <a:t>36</a:t>
            </a:r>
            <a:r>
              <a:rPr lang="zh-CN" altLang="en-US" sz="3600" dirty="0">
                <a:solidFill>
                  <a:srgbClr val="1DAFED"/>
                </a:solidFill>
              </a:rPr>
              <a:t>氪的大类别更多，拼凑型也更多，体现了</a:t>
            </a:r>
            <a:r>
              <a:rPr lang="en-US" altLang="zh-CN" sz="3600" dirty="0">
                <a:solidFill>
                  <a:srgbClr val="1DAFED"/>
                </a:solidFill>
              </a:rPr>
              <a:t>36</a:t>
            </a:r>
            <a:r>
              <a:rPr lang="zh-CN" altLang="en-US" sz="3600" dirty="0">
                <a:solidFill>
                  <a:srgbClr val="1DAFED"/>
                </a:solidFill>
              </a:rPr>
              <a:t>氪的关注者来自各行各业各领域的特点。</a:t>
            </a:r>
          </a:p>
        </p:txBody>
      </p:sp>
      <p:pic>
        <p:nvPicPr>
          <p:cNvPr id="5" name="图片 4">
            <a:extLst>
              <a:ext uri="{FF2B5EF4-FFF2-40B4-BE49-F238E27FC236}">
                <a16:creationId xmlns:a16="http://schemas.microsoft.com/office/drawing/2014/main" id="{56D80889-8D8D-4FDB-9730-11AB7B03C8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30982" y="459766"/>
            <a:ext cx="6098605" cy="5151325"/>
          </a:xfrm>
          <a:prstGeom prst="rect">
            <a:avLst/>
          </a:prstGeom>
        </p:spPr>
      </p:pic>
      <p:pic>
        <p:nvPicPr>
          <p:cNvPr id="16" name="图片 15" descr="图片包含 天空, 红色&#10;&#10;描述已自动生成">
            <a:extLst>
              <a:ext uri="{FF2B5EF4-FFF2-40B4-BE49-F238E27FC236}">
                <a16:creationId xmlns:a16="http://schemas.microsoft.com/office/drawing/2014/main" id="{2C04417A-279C-4A21-AB32-E3B9BC5A74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2268" y="2597869"/>
            <a:ext cx="10239041" cy="7695800"/>
          </a:xfrm>
          <a:prstGeom prst="rect">
            <a:avLst/>
          </a:prstGeom>
        </p:spPr>
      </p:pic>
      <p:pic>
        <p:nvPicPr>
          <p:cNvPr id="17" name="图片 16">
            <a:extLst>
              <a:ext uri="{FF2B5EF4-FFF2-40B4-BE49-F238E27FC236}">
                <a16:creationId xmlns:a16="http://schemas.microsoft.com/office/drawing/2014/main" id="{4C037AF9-5834-48E2-B2F6-2F6ED93F4A8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4241210" y="459766"/>
            <a:ext cx="6098605" cy="5197765"/>
          </a:xfrm>
          <a:prstGeom prst="rect">
            <a:avLst/>
          </a:prstGeom>
        </p:spPr>
      </p:pic>
    </p:spTree>
    <p:extLst>
      <p:ext uri="{BB962C8B-B14F-4D97-AF65-F5344CB8AC3E}">
        <p14:creationId xmlns:p14="http://schemas.microsoft.com/office/powerpoint/2010/main" val="793715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P spid="10"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CEEF0"/>
        </a:solidFill>
        <a:effectLst/>
      </p:bgPr>
    </p:bg>
    <p:spTree>
      <p:nvGrpSpPr>
        <p:cNvPr id="1" name=""/>
        <p:cNvGrpSpPr/>
        <p:nvPr/>
      </p:nvGrpSpPr>
      <p:grpSpPr>
        <a:xfrm>
          <a:off x="0" y="0"/>
          <a:ext cx="0" cy="0"/>
          <a:chOff x="0" y="0"/>
          <a:chExt cx="0" cy="0"/>
        </a:xfrm>
      </p:grpSpPr>
      <p:pic>
        <p:nvPicPr>
          <p:cNvPr id="14" name="图片 13" descr="图片包含 剪贴画&#10;&#10;描述已自动生成">
            <a:extLst>
              <a:ext uri="{FF2B5EF4-FFF2-40B4-BE49-F238E27FC236}">
                <a16:creationId xmlns:a16="http://schemas.microsoft.com/office/drawing/2014/main" id="{EA7E064A-8830-411B-A697-594B220A4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60800"/>
            <a:ext cx="24384000" cy="9855200"/>
          </a:xfrm>
          <a:prstGeom prst="rect">
            <a:avLst/>
          </a:prstGeom>
        </p:spPr>
      </p:pic>
      <p:sp>
        <p:nvSpPr>
          <p:cNvPr id="15" name="矩形 14">
            <a:extLst>
              <a:ext uri="{FF2B5EF4-FFF2-40B4-BE49-F238E27FC236}">
                <a16:creationId xmlns:a16="http://schemas.microsoft.com/office/drawing/2014/main" id="{8D2830CC-970C-44EA-B296-237E435581DC}"/>
              </a:ext>
            </a:extLst>
          </p:cNvPr>
          <p:cNvSpPr/>
          <p:nvPr/>
        </p:nvSpPr>
        <p:spPr>
          <a:xfrm>
            <a:off x="4281055" y="3013364"/>
            <a:ext cx="8084127" cy="7190509"/>
          </a:xfrm>
          <a:prstGeom prst="rect">
            <a:avLst/>
          </a:prstGeom>
          <a:solidFill>
            <a:srgbClr val="DCEE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Helvetica"/>
            </a:endParaRPr>
          </a:p>
        </p:txBody>
      </p:sp>
      <p:sp>
        <p:nvSpPr>
          <p:cNvPr id="16" name="对话气泡: 椭圆形 15">
            <a:extLst>
              <a:ext uri="{FF2B5EF4-FFF2-40B4-BE49-F238E27FC236}">
                <a16:creationId xmlns:a16="http://schemas.microsoft.com/office/drawing/2014/main" id="{54991843-0FE9-47EC-B6B0-1BEFA5ED118B}"/>
              </a:ext>
            </a:extLst>
          </p:cNvPr>
          <p:cNvSpPr/>
          <p:nvPr/>
        </p:nvSpPr>
        <p:spPr>
          <a:xfrm>
            <a:off x="4135582" y="1117600"/>
            <a:ext cx="8666018" cy="4530436"/>
          </a:xfrm>
          <a:prstGeom prst="wedgeEllipseCallout">
            <a:avLst>
              <a:gd name="adj1" fmla="val 41757"/>
              <a:gd name="adj2" fmla="val 46904"/>
            </a:avLst>
          </a:prstGeom>
          <a:ln w="101600"/>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zh-CN" altLang="en-US" sz="30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mj-lt"/>
              <a:ea typeface="+mj-ea"/>
              <a:cs typeface="+mj-cs"/>
              <a:sym typeface="Helvetica"/>
            </a:endParaRPr>
          </a:p>
        </p:txBody>
      </p:sp>
      <p:sp>
        <p:nvSpPr>
          <p:cNvPr id="17" name="文本框 16">
            <a:extLst>
              <a:ext uri="{FF2B5EF4-FFF2-40B4-BE49-F238E27FC236}">
                <a16:creationId xmlns:a16="http://schemas.microsoft.com/office/drawing/2014/main" id="{CCF8AD4D-A0CC-400B-8B85-C5EA73339E42}"/>
              </a:ext>
            </a:extLst>
          </p:cNvPr>
          <p:cNvSpPr txBox="1"/>
          <p:nvPr/>
        </p:nvSpPr>
        <p:spPr>
          <a:xfrm>
            <a:off x="6525491" y="2431473"/>
            <a:ext cx="3408218" cy="23483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2000" b="0" i="0" u="none" strike="noStrike" cap="none" spc="0" normalizeH="0" baseline="0">
              <a:ln>
                <a:noFill/>
              </a:ln>
              <a:solidFill>
                <a:srgbClr val="53585F"/>
              </a:solidFill>
              <a:effectLst/>
              <a:uFillTx/>
              <a:latin typeface="+mj-lt"/>
              <a:ea typeface="+mj-ea"/>
              <a:cs typeface="+mj-cs"/>
              <a:sym typeface="Helvetica"/>
            </a:endParaRPr>
          </a:p>
        </p:txBody>
      </p:sp>
      <p:sp>
        <p:nvSpPr>
          <p:cNvPr id="2" name="文本框 1">
            <a:extLst>
              <a:ext uri="{FF2B5EF4-FFF2-40B4-BE49-F238E27FC236}">
                <a16:creationId xmlns:a16="http://schemas.microsoft.com/office/drawing/2014/main" id="{F138978F-BB10-43CD-8C01-284745644EEC}"/>
              </a:ext>
            </a:extLst>
          </p:cNvPr>
          <p:cNvSpPr txBox="1"/>
          <p:nvPr/>
        </p:nvSpPr>
        <p:spPr>
          <a:xfrm>
            <a:off x="5922818" y="2446664"/>
            <a:ext cx="4800600" cy="187230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1500" b="1" dirty="0">
                <a:latin typeface="Chaparral Pro" panose="02060503040505020203" pitchFamily="18" charset="0"/>
              </a:rPr>
              <a:t>Q &amp; A</a:t>
            </a:r>
            <a:endParaRPr kumimoji="0" lang="zh-CN" altLang="en-US" sz="11500" b="1" i="0" u="none" strike="noStrike" cap="none" spc="0" normalizeH="0" baseline="0" dirty="0">
              <a:ln>
                <a:noFill/>
              </a:ln>
              <a:solidFill>
                <a:srgbClr val="53585F"/>
              </a:solidFill>
              <a:effectLst/>
              <a:uFillTx/>
              <a:latin typeface="Chaparral Pro" panose="02060503040505020203" pitchFamily="18" charset="0"/>
              <a:sym typeface="Helvetica"/>
            </a:endParaRPr>
          </a:p>
        </p:txBody>
      </p:sp>
    </p:spTree>
    <p:extLst>
      <p:ext uri="{BB962C8B-B14F-4D97-AF65-F5344CB8AC3E}">
        <p14:creationId xmlns:p14="http://schemas.microsoft.com/office/powerpoint/2010/main" val="194601168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lide Number"/>
          <p:cNvSpPr txBox="1">
            <a:spLocks noGrp="1"/>
          </p:cNvSpPr>
          <p:nvPr>
            <p:ph type="sldNum" sz="quarter" idx="4294967295"/>
          </p:nvPr>
        </p:nvSpPr>
        <p:spPr>
          <a:xfrm>
            <a:off x="21601179" y="12490328"/>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75" name="数据简介"/>
          <p:cNvSpPr/>
          <p:nvPr/>
        </p:nvSpPr>
        <p:spPr>
          <a:xfrm>
            <a:off x="15125386" y="2293320"/>
            <a:ext cx="7013745"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6000">
                <a:solidFill>
                  <a:srgbClr val="1DAFED"/>
                </a:solidFill>
              </a:defRPr>
            </a:lvl1pPr>
          </a:lstStyle>
          <a:p>
            <a:r>
              <a:t>数据简介</a:t>
            </a:r>
          </a:p>
        </p:txBody>
      </p:sp>
      <p:sp>
        <p:nvSpPr>
          <p:cNvPr id="176" name="数据来源"/>
          <p:cNvSpPr/>
          <p:nvPr/>
        </p:nvSpPr>
        <p:spPr>
          <a:xfrm>
            <a:off x="17084969" y="5071750"/>
            <a:ext cx="5397501" cy="1115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sz="6000"/>
              <a:t>数据来源</a:t>
            </a:r>
          </a:p>
        </p:txBody>
      </p:sp>
      <p:pic>
        <p:nvPicPr>
          <p:cNvPr id="177" name="Image" descr="Image"/>
          <p:cNvPicPr>
            <a:picLocks noChangeAspect="1"/>
          </p:cNvPicPr>
          <p:nvPr/>
        </p:nvPicPr>
        <p:blipFill>
          <a:blip r:embed="rId2"/>
          <a:stretch>
            <a:fillRect/>
          </a:stretch>
        </p:blipFill>
        <p:spPr>
          <a:xfrm>
            <a:off x="-107637" y="-36823"/>
            <a:ext cx="13789589" cy="13789589"/>
          </a:xfrm>
          <a:prstGeom prst="rect">
            <a:avLst/>
          </a:prstGeom>
          <a:ln w="12700">
            <a:miter lim="400000"/>
          </a:ln>
        </p:spPr>
      </p:pic>
      <p:grpSp>
        <p:nvGrpSpPr>
          <p:cNvPr id="180" name="Group"/>
          <p:cNvGrpSpPr/>
          <p:nvPr/>
        </p:nvGrpSpPr>
        <p:grpSpPr>
          <a:xfrm>
            <a:off x="15167004" y="4965003"/>
            <a:ext cx="1270001" cy="1270001"/>
            <a:chOff x="0" y="0"/>
            <a:chExt cx="1270000" cy="1270000"/>
          </a:xfrm>
        </p:grpSpPr>
        <p:sp>
          <p:nvSpPr>
            <p:cNvPr id="178"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5400"/>
            </a:p>
          </p:txBody>
        </p:sp>
        <p:sp>
          <p:nvSpPr>
            <p:cNvPr id="179" name="1"/>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800"/>
                <a:t>1</a:t>
              </a:r>
            </a:p>
          </p:txBody>
        </p:sp>
      </p:grpSp>
      <p:grpSp>
        <p:nvGrpSpPr>
          <p:cNvPr id="183" name="Group"/>
          <p:cNvGrpSpPr/>
          <p:nvPr/>
        </p:nvGrpSpPr>
        <p:grpSpPr>
          <a:xfrm>
            <a:off x="15167004" y="6873896"/>
            <a:ext cx="1270001" cy="1270001"/>
            <a:chOff x="0" y="0"/>
            <a:chExt cx="1270000" cy="1270000"/>
          </a:xfrm>
        </p:grpSpPr>
        <p:sp>
          <p:nvSpPr>
            <p:cNvPr id="181" name="Circle"/>
            <p:cNvSpPr/>
            <p:nvPr/>
          </p:nvSpPr>
          <p:spPr>
            <a:xfrm>
              <a:off x="0" y="0"/>
              <a:ext cx="1270000" cy="1270000"/>
            </a:xfrm>
            <a:prstGeom prst="ellipse">
              <a:avLst/>
            </a:prstGeom>
            <a:solidFill>
              <a:srgbClr val="1DAFED"/>
            </a:solidFill>
            <a:ln w="12700" cap="flat">
              <a:noFill/>
              <a:miter lim="400000"/>
            </a:ln>
            <a:effectLst/>
          </p:spPr>
          <p:txBody>
            <a:bodyPr wrap="square" lIns="50800" tIns="50800" rIns="50800" bIns="508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sz="5400"/>
            </a:p>
          </p:txBody>
        </p:sp>
        <p:sp>
          <p:nvSpPr>
            <p:cNvPr id="182" name="2"/>
            <p:cNvSpPr/>
            <p:nvPr/>
          </p:nvSpPr>
          <p:spPr>
            <a:xfrm>
              <a:off x="279975" y="92531"/>
              <a:ext cx="710050" cy="108493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500" b="1">
                  <a:solidFill>
                    <a:srgbClr val="FFFFFF"/>
                  </a:solidFill>
                </a:defRPr>
              </a:lvl1pPr>
            </a:lstStyle>
            <a:p>
              <a:r>
                <a:rPr sz="4800"/>
                <a:t>2</a:t>
              </a:r>
            </a:p>
          </p:txBody>
        </p:sp>
      </p:grpSp>
      <p:sp>
        <p:nvSpPr>
          <p:cNvPr id="184" name="描述性分析"/>
          <p:cNvSpPr/>
          <p:nvPr/>
        </p:nvSpPr>
        <p:spPr>
          <a:xfrm>
            <a:off x="17084969" y="6962802"/>
            <a:ext cx="5397501" cy="11151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20000"/>
              </a:lnSpc>
              <a:spcBef>
                <a:spcPts val="1500"/>
              </a:spcBef>
              <a:defRPr sz="2600"/>
            </a:lvl1pPr>
          </a:lstStyle>
          <a:p>
            <a:r>
              <a:rPr sz="6000" dirty="0" err="1"/>
              <a:t>描述性分析</a:t>
            </a:r>
            <a:endParaRPr sz="6000" dirty="0"/>
          </a:p>
        </p:txBody>
      </p:sp>
    </p:spTree>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175"/>
                                        </p:tgtEl>
                                        <p:attrNameLst>
                                          <p:attrName>style.visibility</p:attrName>
                                        </p:attrNameLst>
                                      </p:cBhvr>
                                      <p:to>
                                        <p:strVal val="visible"/>
                                      </p:to>
                                    </p:set>
                                    <p:animEffect transition="in" filter="dissolve">
                                      <p:cBhvr>
                                        <p:cTn id="7" dur="500"/>
                                        <p:tgtEl>
                                          <p:spTgt spid="175"/>
                                        </p:tgtEl>
                                      </p:cBhvr>
                                    </p:animEffect>
                                  </p:childTnLst>
                                </p:cTn>
                              </p:par>
                            </p:childTnLst>
                          </p:cTn>
                        </p:par>
                        <p:par>
                          <p:cTn id="8" fill="hold">
                            <p:stCondLst>
                              <p:cond delay="500"/>
                            </p:stCondLst>
                            <p:childTnLst>
                              <p:par>
                                <p:cTn id="9" presetID="22" presetClass="entr" presetSubtype="2" fill="hold" grpId="2" nodeType="afterEffect">
                                  <p:stCondLst>
                                    <p:cond delay="0"/>
                                  </p:stCondLst>
                                  <p:iterate>
                                    <p:tmAbs val="0"/>
                                  </p:iterate>
                                  <p:childTnLst>
                                    <p:set>
                                      <p:cBhvr>
                                        <p:cTn id="10" fill="hold"/>
                                        <p:tgtEl>
                                          <p:spTgt spid="177"/>
                                        </p:tgtEl>
                                        <p:attrNameLst>
                                          <p:attrName>style.visibility</p:attrName>
                                        </p:attrNameLst>
                                      </p:cBhvr>
                                      <p:to>
                                        <p:strVal val="visible"/>
                                      </p:to>
                                    </p:set>
                                    <p:animEffect transition="in" filter="wipe(right)">
                                      <p:cBhvr>
                                        <p:cTn id="11" dur="500"/>
                                        <p:tgtEl>
                                          <p:spTgt spid="177"/>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176"/>
                                        </p:tgtEl>
                                        <p:attrNameLst>
                                          <p:attrName>style.visibility</p:attrName>
                                        </p:attrNameLst>
                                      </p:cBhvr>
                                      <p:to>
                                        <p:strVal val="visible"/>
                                      </p:to>
                                    </p:set>
                                    <p:animEffect transition="in" filter="dissolve">
                                      <p:cBhvr>
                                        <p:cTn id="15" dur="500"/>
                                        <p:tgtEl>
                                          <p:spTgt spid="176"/>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180"/>
                                        </p:tgtEl>
                                        <p:attrNameLst>
                                          <p:attrName>style.visibility</p:attrName>
                                        </p:attrNameLst>
                                      </p:cBhvr>
                                      <p:to>
                                        <p:strVal val="visible"/>
                                      </p:to>
                                    </p:set>
                                    <p:animEffect transition="in" filter="dissolve">
                                      <p:cBhvr>
                                        <p:cTn id="19" dur="500"/>
                                        <p:tgtEl>
                                          <p:spTgt spid="180"/>
                                        </p:tgtEl>
                                      </p:cBhvr>
                                    </p:animEffect>
                                  </p:childTnLst>
                                </p:cTn>
                              </p:par>
                            </p:childTnLst>
                          </p:cTn>
                        </p:par>
                        <p:par>
                          <p:cTn id="20" fill="hold">
                            <p:stCondLst>
                              <p:cond delay="2000"/>
                            </p:stCondLst>
                            <p:childTnLst>
                              <p:par>
                                <p:cTn id="21" presetID="9" presetClass="entr" fill="hold" grpId="5" nodeType="afterEffect">
                                  <p:stCondLst>
                                    <p:cond delay="0"/>
                                  </p:stCondLst>
                                  <p:iterate>
                                    <p:tmAbs val="0"/>
                                  </p:iterate>
                                  <p:childTnLst>
                                    <p:set>
                                      <p:cBhvr>
                                        <p:cTn id="22" fill="hold"/>
                                        <p:tgtEl>
                                          <p:spTgt spid="183"/>
                                        </p:tgtEl>
                                        <p:attrNameLst>
                                          <p:attrName>style.visibility</p:attrName>
                                        </p:attrNameLst>
                                      </p:cBhvr>
                                      <p:to>
                                        <p:strVal val="visible"/>
                                      </p:to>
                                    </p:set>
                                    <p:animEffect transition="in" filter="dissolve">
                                      <p:cBhvr>
                                        <p:cTn id="23" dur="500"/>
                                        <p:tgtEl>
                                          <p:spTgt spid="183"/>
                                        </p:tgtEl>
                                      </p:cBhvr>
                                    </p:animEffect>
                                  </p:childTnLst>
                                </p:cTn>
                              </p:par>
                            </p:childTnLst>
                          </p:cTn>
                        </p:par>
                        <p:par>
                          <p:cTn id="24" fill="hold">
                            <p:stCondLst>
                              <p:cond delay="2500"/>
                            </p:stCondLst>
                            <p:childTnLst>
                              <p:par>
                                <p:cTn id="25" presetID="9" presetClass="entr" fill="hold" grpId="6" nodeType="afterEffect">
                                  <p:stCondLst>
                                    <p:cond delay="0"/>
                                  </p:stCondLst>
                                  <p:iterate>
                                    <p:tmAbs val="0"/>
                                  </p:iterate>
                                  <p:childTnLst>
                                    <p:set>
                                      <p:cBhvr>
                                        <p:cTn id="26" fill="hold"/>
                                        <p:tgtEl>
                                          <p:spTgt spid="184"/>
                                        </p:tgtEl>
                                        <p:attrNameLst>
                                          <p:attrName>style.visibility</p:attrName>
                                        </p:attrNameLst>
                                      </p:cBhvr>
                                      <p:to>
                                        <p:strVal val="visible"/>
                                      </p:to>
                                    </p:set>
                                    <p:animEffect transition="in" filter="dissolve">
                                      <p:cBhvr>
                                        <p:cTn id="27"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1" animBg="1" advAuto="0"/>
      <p:bldP spid="176" grpId="3" animBg="1" advAuto="0"/>
      <p:bldP spid="177" grpId="2" animBg="1" advAuto="0"/>
      <p:bldP spid="180" grpId="4" animBg="1" advAuto="0"/>
      <p:bldP spid="183" grpId="5" animBg="1" advAuto="0"/>
      <p:bldP spid="184" grpId="6"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4294967295"/>
          </p:nvPr>
        </p:nvSpPr>
        <p:spPr>
          <a:xfrm>
            <a:off x="20894967" y="12217612"/>
            <a:ext cx="302968" cy="53347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sz="2800"/>
              <a:t>6</a:t>
            </a:fld>
            <a:endParaRPr sz="2800"/>
          </a:p>
        </p:txBody>
      </p:sp>
      <p:sp>
        <p:nvSpPr>
          <p:cNvPr id="240" name="Company Timeline With Imag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t>数据来源</a:t>
            </a:r>
            <a:endParaRPr dirty="0"/>
          </a:p>
        </p:txBody>
      </p:sp>
      <p:grpSp>
        <p:nvGrpSpPr>
          <p:cNvPr id="248" name="Group"/>
          <p:cNvGrpSpPr/>
          <p:nvPr/>
        </p:nvGrpSpPr>
        <p:grpSpPr>
          <a:xfrm>
            <a:off x="4796418" y="3124403"/>
            <a:ext cx="7240184" cy="1268614"/>
            <a:chOff x="0" y="-43516"/>
            <a:chExt cx="7240183" cy="1268612"/>
          </a:xfrm>
        </p:grpSpPr>
        <p:sp>
          <p:nvSpPr>
            <p:cNvPr id="246" name="Lorem ipsum dolor sit amet, adipiscing elit, sed do eiusmod tempor incididunt ut labore"/>
            <p:cNvSpPr/>
            <p:nvPr/>
          </p:nvSpPr>
          <p:spPr>
            <a:xfrm>
              <a:off x="8427" y="582485"/>
              <a:ext cx="7223326" cy="6426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1500"/>
                </a:spcBef>
              </a:lvl1pPr>
            </a:lstStyle>
            <a:p>
              <a:r>
                <a:rPr lang="en-US" altLang="zh-CN" sz="3200" dirty="0"/>
                <a:t>2019</a:t>
              </a:r>
              <a:r>
                <a:rPr lang="zh-CN" altLang="zh-CN" sz="3200" dirty="0"/>
                <a:t>年</a:t>
              </a:r>
              <a:r>
                <a:rPr lang="en-US" altLang="zh-CN" sz="3200" dirty="0"/>
                <a:t>5</a:t>
              </a:r>
              <a:r>
                <a:rPr lang="zh-CN" altLang="zh-CN" sz="3200" dirty="0"/>
                <a:t>月</a:t>
              </a:r>
              <a:r>
                <a:rPr lang="en-US" altLang="zh-CN" sz="3200" dirty="0"/>
                <a:t>28</a:t>
              </a:r>
              <a:r>
                <a:rPr lang="zh-CN" altLang="zh-CN" sz="3200" dirty="0"/>
                <a:t>日至</a:t>
              </a:r>
              <a:r>
                <a:rPr lang="en-US" altLang="zh-CN" sz="3200" dirty="0"/>
                <a:t>2019</a:t>
              </a:r>
              <a:r>
                <a:rPr lang="zh-CN" altLang="zh-CN" sz="3200" dirty="0"/>
                <a:t>年</a:t>
              </a:r>
              <a:r>
                <a:rPr lang="en-US" altLang="zh-CN" sz="3200" dirty="0"/>
                <a:t>5</a:t>
              </a:r>
              <a:r>
                <a:rPr lang="zh-CN" altLang="zh-CN" sz="3200" dirty="0"/>
                <a:t>月</a:t>
              </a:r>
              <a:r>
                <a:rPr lang="en-US" altLang="zh-CN" sz="3200" dirty="0"/>
                <a:t>31</a:t>
              </a:r>
              <a:r>
                <a:rPr lang="zh-CN" altLang="zh-CN" sz="3200" dirty="0"/>
                <a:t>日</a:t>
              </a:r>
              <a:endParaRPr sz="3200" dirty="0"/>
            </a:p>
          </p:txBody>
        </p:sp>
        <p:sp>
          <p:nvSpPr>
            <p:cNvPr id="247" name="2010 / Start"/>
            <p:cNvSpPr/>
            <p:nvPr/>
          </p:nvSpPr>
          <p:spPr>
            <a:xfrm>
              <a:off x="0" y="-43516"/>
              <a:ext cx="7240183"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en-US" sz="3200" dirty="0"/>
                <a:t>时间</a:t>
              </a:r>
              <a:endParaRPr sz="3200" dirty="0"/>
            </a:p>
          </p:txBody>
        </p:sp>
      </p:grpSp>
      <p:sp>
        <p:nvSpPr>
          <p:cNvPr id="249" name="Rectangle"/>
          <p:cNvSpPr/>
          <p:nvPr/>
        </p:nvSpPr>
        <p:spPr>
          <a:xfrm>
            <a:off x="4833486" y="2914940"/>
            <a:ext cx="1636210" cy="104513"/>
          </a:xfrm>
          <a:prstGeom prst="rect">
            <a:avLst/>
          </a:prstGeom>
          <a:solidFill>
            <a:srgbClr val="1DAFED"/>
          </a:solidFill>
          <a:ln w="12700">
            <a:miter lim="400000"/>
          </a:ln>
        </p:spPr>
        <p:txBody>
          <a:bodyPr lIns="50800" tIns="50800" rIns="50800" bIns="50800" anchor="ctr"/>
          <a:lstStyle/>
          <a:p>
            <a:pPr defTabSz="457200">
              <a:defRPr sz="3000">
                <a:solidFill>
                  <a:srgbClr val="FFFFFF"/>
                </a:solidFill>
                <a:effectLst>
                  <a:outerShdw blurRad="38100" dist="12700" dir="5400000" rotWithShape="0">
                    <a:srgbClr val="000000">
                      <a:alpha val="50000"/>
                    </a:srgbClr>
                  </a:outerShdw>
                </a:effectLst>
              </a:defRPr>
            </a:pPr>
            <a:endParaRPr sz="3600"/>
          </a:p>
        </p:txBody>
      </p:sp>
      <p:grpSp>
        <p:nvGrpSpPr>
          <p:cNvPr id="256" name="Group"/>
          <p:cNvGrpSpPr/>
          <p:nvPr/>
        </p:nvGrpSpPr>
        <p:grpSpPr>
          <a:xfrm>
            <a:off x="8849770" y="5677910"/>
            <a:ext cx="8897903" cy="3041408"/>
            <a:chOff x="0" y="-43517"/>
            <a:chExt cx="7240183" cy="3041407"/>
          </a:xfrm>
        </p:grpSpPr>
        <p:sp>
          <p:nvSpPr>
            <p:cNvPr id="254" name="Lorem dolor sit amet, consectetur adipiscing elit, sed do eiusmod tempor incididunt ut"/>
            <p:cNvSpPr/>
            <p:nvPr/>
          </p:nvSpPr>
          <p:spPr>
            <a:xfrm>
              <a:off x="8427" y="582486"/>
              <a:ext cx="7223326" cy="24154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1500"/>
                </a:spcBef>
              </a:lvl1pPr>
            </a:lstStyle>
            <a:p>
              <a:r>
                <a:rPr lang="zh-CN" altLang="zh-CN" sz="3200" dirty="0"/>
                <a:t>爬取知乎机构号的所有粉丝</a:t>
              </a:r>
              <a:r>
                <a:rPr lang="zh-CN" altLang="en-US" sz="3200" dirty="0"/>
                <a:t>及相互间的关注关系。</a:t>
              </a:r>
              <a:r>
                <a:rPr lang="zh-CN" altLang="zh-CN" sz="3200" dirty="0"/>
                <a:t>选取的两个机构号为“</a:t>
              </a:r>
              <a:r>
                <a:rPr lang="en-US" altLang="zh-CN" sz="3200" dirty="0"/>
                <a:t>36</a:t>
              </a:r>
              <a:r>
                <a:rPr lang="zh-CN" altLang="zh-CN" sz="3200" dirty="0"/>
                <a:t>氪”</a:t>
              </a:r>
              <a:r>
                <a:rPr lang="en-US" altLang="zh-CN" sz="3200" dirty="0"/>
                <a:t> </a:t>
              </a:r>
              <a:r>
                <a:rPr lang="zh-CN" altLang="en-US" sz="3200" dirty="0"/>
                <a:t>（创业服务平台）</a:t>
              </a:r>
              <a:r>
                <a:rPr lang="zh-CN" altLang="zh-CN" sz="3200" dirty="0"/>
                <a:t>及“京师心理大学堂”</a:t>
              </a:r>
              <a:r>
                <a:rPr lang="zh-CN" altLang="en-US" sz="3200" dirty="0"/>
                <a:t>（北师大心理学部官方</a:t>
              </a:r>
              <a:r>
                <a:rPr lang="zh-CN" altLang="en-US" sz="3200"/>
                <a:t>科普平台）</a:t>
              </a:r>
              <a:endParaRPr lang="zh-CN" altLang="zh-CN" sz="3200" dirty="0"/>
            </a:p>
          </p:txBody>
        </p:sp>
        <p:sp>
          <p:nvSpPr>
            <p:cNvPr id="255" name="2011 / Join"/>
            <p:cNvSpPr/>
            <p:nvPr/>
          </p:nvSpPr>
          <p:spPr>
            <a:xfrm>
              <a:off x="0" y="-43517"/>
              <a:ext cx="7240183"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en-US" sz="3200" dirty="0"/>
                <a:t>思路</a:t>
              </a:r>
              <a:endParaRPr sz="3200" dirty="0"/>
            </a:p>
          </p:txBody>
        </p:sp>
      </p:grpSp>
      <p:sp>
        <p:nvSpPr>
          <p:cNvPr id="257" name="Rectangle"/>
          <p:cNvSpPr/>
          <p:nvPr/>
        </p:nvSpPr>
        <p:spPr>
          <a:xfrm>
            <a:off x="8905901" y="5517030"/>
            <a:ext cx="1636210" cy="104513"/>
          </a:xfrm>
          <a:prstGeom prst="rect">
            <a:avLst/>
          </a:prstGeom>
          <a:solidFill>
            <a:srgbClr val="1DAFED"/>
          </a:solidFill>
          <a:ln w="12700">
            <a:miter lim="400000"/>
          </a:ln>
        </p:spPr>
        <p:txBody>
          <a:bodyPr lIns="50800" tIns="50800" rIns="50800" bIns="50800" anchor="ctr"/>
          <a:lstStyle/>
          <a:p>
            <a:pPr defTabSz="457200">
              <a:defRPr sz="3000">
                <a:solidFill>
                  <a:srgbClr val="FFFFFF"/>
                </a:solidFill>
                <a:effectLst>
                  <a:outerShdw blurRad="38100" dist="12700" dir="5400000" rotWithShape="0">
                    <a:srgbClr val="000000">
                      <a:alpha val="50000"/>
                    </a:srgbClr>
                  </a:outerShdw>
                </a:effectLst>
              </a:defRPr>
            </a:pPr>
            <a:endParaRPr sz="3600"/>
          </a:p>
        </p:txBody>
      </p:sp>
      <p:grpSp>
        <p:nvGrpSpPr>
          <p:cNvPr id="261" name="Group"/>
          <p:cNvGrpSpPr/>
          <p:nvPr/>
        </p:nvGrpSpPr>
        <p:grpSpPr>
          <a:xfrm>
            <a:off x="13922814" y="9103024"/>
            <a:ext cx="9643767" cy="3632337"/>
            <a:chOff x="0" y="-43516"/>
            <a:chExt cx="7240183" cy="3632333"/>
          </a:xfrm>
        </p:grpSpPr>
        <p:sp>
          <p:nvSpPr>
            <p:cNvPr id="259" name="Lorem ipsum dolor sit amet, adipiscing elit, sed do eiusmod tempor incididunt ut labore"/>
            <p:cNvSpPr/>
            <p:nvPr/>
          </p:nvSpPr>
          <p:spPr>
            <a:xfrm>
              <a:off x="8427" y="582485"/>
              <a:ext cx="7223326" cy="30063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l">
                <a:lnSpc>
                  <a:spcPct val="120000"/>
                </a:lnSpc>
                <a:spcBef>
                  <a:spcPts val="1500"/>
                </a:spcBef>
              </a:lvl1pPr>
            </a:lstStyle>
            <a:p>
              <a:r>
                <a:rPr lang="zh-CN" altLang="zh-CN" sz="3200" dirty="0"/>
                <a:t>使用</a:t>
              </a:r>
              <a:r>
                <a:rPr lang="en-US" altLang="zh-CN" sz="3200" dirty="0"/>
                <a:t>python</a:t>
              </a:r>
              <a:r>
                <a:rPr lang="zh-CN" altLang="zh-CN" sz="3200" dirty="0"/>
                <a:t>的</a:t>
              </a:r>
              <a:r>
                <a:rPr lang="en-US" altLang="zh-CN" sz="3200" dirty="0" err="1"/>
                <a:t>scrapy</a:t>
              </a:r>
              <a:r>
                <a:rPr lang="zh-CN" altLang="zh-CN" sz="3200" dirty="0"/>
                <a:t>框架模拟登录并迭代爬取数据。第一遍遍历机构号的所有粉丝，写入</a:t>
              </a:r>
              <a:r>
                <a:rPr lang="en-US" altLang="zh-CN" sz="3200" dirty="0" err="1"/>
                <a:t>mysql</a:t>
              </a:r>
              <a:r>
                <a:rPr lang="zh-CN" altLang="zh-CN" sz="3200" dirty="0"/>
                <a:t>数据库；第二遍遍历数据库中所有用户的关注列表，并将目标用户间的关注信息写入数据库。</a:t>
              </a:r>
              <a:r>
                <a:rPr lang="zh-CN" altLang="en-US" sz="3200" dirty="0"/>
                <a:t>之后进行</a:t>
              </a:r>
              <a:r>
                <a:rPr lang="zh-CN" altLang="zh-CN" sz="3200" dirty="0"/>
                <a:t>清洗、去重</a:t>
              </a:r>
              <a:r>
                <a:rPr lang="zh-CN" altLang="en-US" sz="3200" dirty="0"/>
                <a:t>的处理。</a:t>
              </a:r>
              <a:endParaRPr lang="zh-CN" altLang="zh-CN" sz="3200" dirty="0"/>
            </a:p>
          </p:txBody>
        </p:sp>
        <p:sp>
          <p:nvSpPr>
            <p:cNvPr id="260" name="2012 / Online"/>
            <p:cNvSpPr/>
            <p:nvPr/>
          </p:nvSpPr>
          <p:spPr>
            <a:xfrm>
              <a:off x="0" y="-43516"/>
              <a:ext cx="7240183"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500" b="1">
                  <a:solidFill>
                    <a:srgbClr val="1DAFED"/>
                  </a:solidFill>
                </a:defRPr>
              </a:lvl1pPr>
            </a:lstStyle>
            <a:p>
              <a:r>
                <a:rPr lang="zh-CN" altLang="en-US" sz="3200" dirty="0"/>
                <a:t>实现</a:t>
              </a:r>
              <a:endParaRPr sz="3200" dirty="0"/>
            </a:p>
          </p:txBody>
        </p:sp>
      </p:grpSp>
      <p:sp>
        <p:nvSpPr>
          <p:cNvPr id="262" name="Rectangle"/>
          <p:cNvSpPr/>
          <p:nvPr/>
        </p:nvSpPr>
        <p:spPr>
          <a:xfrm>
            <a:off x="13959883" y="8893561"/>
            <a:ext cx="1636209" cy="104513"/>
          </a:xfrm>
          <a:prstGeom prst="rect">
            <a:avLst/>
          </a:prstGeom>
          <a:solidFill>
            <a:srgbClr val="1DAFED"/>
          </a:solidFill>
          <a:ln w="12700">
            <a:miter lim="400000"/>
          </a:ln>
        </p:spPr>
        <p:txBody>
          <a:bodyPr lIns="50800" tIns="50800" rIns="50800" bIns="50800" anchor="ctr"/>
          <a:lstStyle/>
          <a:p>
            <a:pPr defTabSz="457200">
              <a:defRPr sz="3000">
                <a:solidFill>
                  <a:srgbClr val="FFFFFF"/>
                </a:solidFill>
                <a:effectLst>
                  <a:outerShdw blurRad="38100" dist="12700" dir="5400000" rotWithShape="0">
                    <a:srgbClr val="000000">
                      <a:alpha val="50000"/>
                    </a:srgbClr>
                  </a:outerShdw>
                </a:effectLst>
              </a:defRPr>
            </a:pPr>
            <a:endParaRPr sz="3600"/>
          </a:p>
        </p:txBody>
      </p:sp>
      <p:pic>
        <p:nvPicPr>
          <p:cNvPr id="1030" name="Picture 6">
            <a:extLst>
              <a:ext uri="{FF2B5EF4-FFF2-40B4-BE49-F238E27FC236}">
                <a16:creationId xmlns:a16="http://schemas.microsoft.com/office/drawing/2014/main" id="{A55A99B4-94D2-4427-A71B-4BFAA6D0ED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0523" y="2914940"/>
            <a:ext cx="1303108" cy="13031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a:extLst>
              <a:ext uri="{FF2B5EF4-FFF2-40B4-BE49-F238E27FC236}">
                <a16:creationId xmlns:a16="http://schemas.microsoft.com/office/drawing/2014/main" id="{DE6F086D-F4C1-4B46-B5EF-BEAFF349DD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6191" y="5517030"/>
            <a:ext cx="1303108" cy="130310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7784A733-F23C-49BE-9E3D-AC4F4227DB5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17070" y="8893561"/>
            <a:ext cx="1303108" cy="13031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0AA8413-E3E8-4947-8C12-81ED2B4EA68C}"/>
                  </a:ext>
                </a:extLst>
              </p:cNvPr>
              <p:cNvSpPr txBox="1"/>
              <p:nvPr/>
            </p:nvSpPr>
            <p:spPr>
              <a:xfrm>
                <a:off x="1603072" y="10554376"/>
                <a:ext cx="9562874"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kumimoji="0" lang="fr-FR" altLang="zh-CN" sz="4400" b="0" i="1" u="none" strike="noStrike" cap="none" spc="0" normalizeH="0" baseline="0" smtClean="0">
                              <a:ln>
                                <a:noFill/>
                              </a:ln>
                              <a:solidFill>
                                <a:srgbClr val="53585F"/>
                              </a:solidFill>
                              <a:effectLst/>
                              <a:uFillTx/>
                              <a:latin typeface="Cambria Math" panose="02040503050406030204" pitchFamily="18" charset="0"/>
                              <a:sym typeface="Helvetica"/>
                            </a:rPr>
                          </m:ctrlPr>
                        </m:sSubPr>
                        <m:e>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𝐸</m:t>
                          </m:r>
                        </m:e>
                        <m:sub>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𝑂</m:t>
                          </m:r>
                        </m:sub>
                      </m:sSub>
                      <m:r>
                        <a:rPr kumimoji="0" lang="fr-FR" altLang="zh-CN" sz="4400" b="0" i="1" u="none" strike="noStrike" cap="none" spc="0" normalizeH="0" baseline="0" smtClean="0">
                          <a:ln>
                            <a:noFill/>
                          </a:ln>
                          <a:solidFill>
                            <a:srgbClr val="53585F"/>
                          </a:solidFill>
                          <a:effectLst/>
                          <a:uFillTx/>
                          <a:latin typeface="Cambria Math" panose="02040503050406030204" pitchFamily="18" charset="0"/>
                          <a:sym typeface="Helvetica"/>
                        </a:rPr>
                        <m:t>=</m:t>
                      </m:r>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m:t>
                      </m:r>
                      <m:sSub>
                        <m:sSubPr>
                          <m:ctrlP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ctrlPr>
                        </m:sSubPr>
                        <m:e>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𝑣</m:t>
                          </m:r>
                        </m:e>
                        <m:sub>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1</m:t>
                          </m:r>
                        </m:sub>
                      </m:sSub>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 </m:t>
                      </m:r>
                      <m:sSub>
                        <m:sSubPr>
                          <m:ctrlP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ctrlPr>
                        </m:sSubPr>
                        <m:e>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𝑣</m:t>
                          </m:r>
                        </m:e>
                        <m:sub>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2</m:t>
                          </m:r>
                        </m:sub>
                      </m:sSub>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m:t>
                      </m:r>
                      <m:sSub>
                        <m:sSubPr>
                          <m:ctrlPr>
                            <a:rPr lang="en-US" altLang="zh-CN" sz="4400" i="1">
                              <a:latin typeface="Cambria Math" panose="02040503050406030204" pitchFamily="18" charset="0"/>
                            </a:rPr>
                          </m:ctrlPr>
                        </m:sSubPr>
                        <m:e>
                          <m:r>
                            <a:rPr lang="en-US" altLang="zh-CN" sz="4400" i="1">
                              <a:latin typeface="Cambria Math" panose="02040503050406030204" pitchFamily="18" charset="0"/>
                            </a:rPr>
                            <m:t>𝑣</m:t>
                          </m:r>
                        </m:e>
                        <m:sub>
                          <m:r>
                            <a:rPr lang="en-US" altLang="zh-CN" sz="4400" i="1">
                              <a:latin typeface="Cambria Math" panose="02040503050406030204" pitchFamily="18" charset="0"/>
                            </a:rPr>
                            <m:t>1</m:t>
                          </m:r>
                        </m:sub>
                      </m:sSub>
                      <m:r>
                        <a:rPr lang="en-US" altLang="zh-CN" sz="4400" i="1">
                          <a:latin typeface="Cambria Math" panose="02040503050406030204" pitchFamily="18" charset="0"/>
                        </a:rPr>
                        <m:t>, </m:t>
                      </m:r>
                      <m:sSub>
                        <m:sSubPr>
                          <m:ctrlPr>
                            <a:rPr lang="en-US" altLang="zh-CN" sz="4400" i="1">
                              <a:latin typeface="Cambria Math" panose="02040503050406030204" pitchFamily="18" charset="0"/>
                            </a:rPr>
                          </m:ctrlPr>
                        </m:sSubPr>
                        <m:e>
                          <m:r>
                            <a:rPr lang="en-US" altLang="zh-CN" sz="4400" i="1">
                              <a:latin typeface="Cambria Math" panose="02040503050406030204" pitchFamily="18" charset="0"/>
                            </a:rPr>
                            <m:t>𝑣</m:t>
                          </m:r>
                        </m:e>
                        <m:sub>
                          <m:r>
                            <a:rPr lang="en-US" altLang="zh-CN" sz="4400" i="1">
                              <a:latin typeface="Cambria Math" panose="02040503050406030204" pitchFamily="18" charset="0"/>
                            </a:rPr>
                            <m:t>2</m:t>
                          </m:r>
                        </m:sub>
                      </m:sSub>
                      <m:r>
                        <a:rPr lang="en-US" altLang="zh-CN" sz="4400" i="1">
                          <a:latin typeface="Cambria Math" panose="02040503050406030204" pitchFamily="18" charset="0"/>
                          <a:ea typeface="Cambria Math" panose="02040503050406030204" pitchFamily="18" charset="0"/>
                        </a:rPr>
                        <m:t>∈</m:t>
                      </m:r>
                      <m:sSub>
                        <m:sSubPr>
                          <m:ctrlPr>
                            <a:rPr lang="en-US" altLang="zh-CN" sz="4400" i="1" smtClean="0">
                              <a:latin typeface="Cambria Math" panose="02040503050406030204" pitchFamily="18" charset="0"/>
                              <a:ea typeface="Cambria Math" panose="02040503050406030204" pitchFamily="18" charset="0"/>
                            </a:rPr>
                          </m:ctrlPr>
                        </m:sSubPr>
                        <m:e>
                          <m:r>
                            <a:rPr lang="en-US" altLang="zh-CN" sz="4400" b="0" i="1" smtClean="0">
                              <a:latin typeface="Cambria Math" panose="02040503050406030204" pitchFamily="18" charset="0"/>
                              <a:ea typeface="Cambria Math" panose="02040503050406030204" pitchFamily="18" charset="0"/>
                            </a:rPr>
                            <m:t>𝑉</m:t>
                          </m:r>
                        </m:e>
                        <m:sub>
                          <m:r>
                            <a:rPr lang="en-US" altLang="zh-CN" sz="4400" b="0" i="1" smtClean="0">
                              <a:latin typeface="Cambria Math" panose="02040503050406030204" pitchFamily="18" charset="0"/>
                              <a:ea typeface="Cambria Math" panose="02040503050406030204" pitchFamily="18" charset="0"/>
                            </a:rPr>
                            <m:t>𝑂</m:t>
                          </m:r>
                        </m:sub>
                      </m:sSub>
                      <m:r>
                        <a:rPr lang="en-US" altLang="zh-CN" sz="4400" b="0" i="1" smtClean="0">
                          <a:latin typeface="Cambria Math" panose="02040503050406030204" pitchFamily="18" charset="0"/>
                          <a:ea typeface="Cambria Math" panose="02040503050406030204" pitchFamily="18" charset="0"/>
                        </a:rPr>
                        <m:t>,</m:t>
                      </m:r>
                      <m:r>
                        <a:rPr lang="en-US" altLang="zh-CN" sz="4400" i="1">
                          <a:latin typeface="Cambria Math" panose="02040503050406030204" pitchFamily="18" charset="0"/>
                        </a:rPr>
                        <m:t>(</m:t>
                      </m:r>
                      <m:sSub>
                        <m:sSubPr>
                          <m:ctrlPr>
                            <a:rPr lang="en-US" altLang="zh-CN" sz="4400" i="1" smtClean="0">
                              <a:latin typeface="Cambria Math" panose="02040503050406030204" pitchFamily="18" charset="0"/>
                            </a:rPr>
                          </m:ctrlPr>
                        </m:sSubPr>
                        <m:e>
                          <m:r>
                            <a:rPr lang="en-US" altLang="zh-CN" sz="4400" b="0" i="1" smtClean="0">
                              <a:latin typeface="Cambria Math" panose="02040503050406030204" pitchFamily="18" charset="0"/>
                            </a:rPr>
                            <m:t>𝑣</m:t>
                          </m:r>
                        </m:e>
                        <m:sub>
                          <m:r>
                            <a:rPr lang="en-US" altLang="zh-CN" sz="4400" b="0" i="1" smtClean="0">
                              <a:latin typeface="Cambria Math" panose="02040503050406030204" pitchFamily="18" charset="0"/>
                            </a:rPr>
                            <m:t>1</m:t>
                          </m:r>
                        </m:sub>
                      </m:sSub>
                      <m:r>
                        <a:rPr lang="en-US" altLang="zh-CN" sz="4400" i="1">
                          <a:latin typeface="Cambria Math" panose="02040503050406030204" pitchFamily="18" charset="0"/>
                        </a:rPr>
                        <m:t>,</m:t>
                      </m:r>
                      <m:sSub>
                        <m:sSubPr>
                          <m:ctrlPr>
                            <a:rPr lang="en-US" altLang="zh-CN" sz="4400" i="1">
                              <a:latin typeface="Cambria Math" panose="02040503050406030204" pitchFamily="18" charset="0"/>
                            </a:rPr>
                          </m:ctrlPr>
                        </m:sSubPr>
                        <m:e>
                          <m:r>
                            <a:rPr lang="en-US" altLang="zh-CN" sz="4400" i="1">
                              <a:latin typeface="Cambria Math" panose="02040503050406030204" pitchFamily="18" charset="0"/>
                            </a:rPr>
                            <m:t>𝑣</m:t>
                          </m:r>
                        </m:e>
                        <m:sub>
                          <m:r>
                            <a:rPr lang="en-US" altLang="zh-CN" sz="4400" b="0" i="1" smtClean="0">
                              <a:latin typeface="Cambria Math" panose="02040503050406030204" pitchFamily="18" charset="0"/>
                            </a:rPr>
                            <m:t>2</m:t>
                          </m:r>
                        </m:sub>
                      </m:sSub>
                      <m:r>
                        <a:rPr lang="en-US" altLang="zh-CN" sz="4400" i="1">
                          <a:latin typeface="Cambria Math" panose="02040503050406030204" pitchFamily="18" charset="0"/>
                        </a:rPr>
                        <m:t>)∈</m:t>
                      </m:r>
                      <m:r>
                        <a:rPr lang="en-US" altLang="zh-CN" sz="4400" i="1">
                          <a:latin typeface="Cambria Math" panose="02040503050406030204" pitchFamily="18" charset="0"/>
                          <a:ea typeface="Cambria Math" panose="02040503050406030204" pitchFamily="18" charset="0"/>
                        </a:rPr>
                        <m:t>𝐸</m:t>
                      </m:r>
                      <m:r>
                        <a:rPr lang="en-US" altLang="zh-CN" sz="4400" b="0" i="1" smtClean="0">
                          <a:latin typeface="Cambria Math" panose="02040503050406030204" pitchFamily="18" charset="0"/>
                          <a:ea typeface="Cambria Math" panose="02040503050406030204" pitchFamily="18" charset="0"/>
                        </a:rPr>
                        <m:t>}</m:t>
                      </m:r>
                    </m:oMath>
                  </m:oMathPara>
                </a14:m>
                <a:endParaRPr kumimoji="0" lang="zh-CN" altLang="en-US" sz="4400" b="0" i="1" u="none" strike="noStrike" cap="none" spc="0" normalizeH="0" baseline="0" dirty="0">
                  <a:ln>
                    <a:noFill/>
                  </a:ln>
                  <a:solidFill>
                    <a:srgbClr val="53585F"/>
                  </a:solidFill>
                  <a:effectLst/>
                  <a:uFillTx/>
                  <a:sym typeface="Helvetica"/>
                </a:endParaRPr>
              </a:p>
            </p:txBody>
          </p:sp>
        </mc:Choice>
        <mc:Fallback xmlns="">
          <p:sp>
            <p:nvSpPr>
              <p:cNvPr id="19" name="文本框 18">
                <a:extLst>
                  <a:ext uri="{FF2B5EF4-FFF2-40B4-BE49-F238E27FC236}">
                    <a16:creationId xmlns:a16="http://schemas.microsoft.com/office/drawing/2014/main" id="{10AA8413-E3E8-4947-8C12-81ED2B4EA68C}"/>
                  </a:ext>
                </a:extLst>
              </p:cNvPr>
              <p:cNvSpPr txBox="1">
                <a:spLocks noRot="1" noChangeAspect="1" noMove="1" noResize="1" noEditPoints="1" noAdjustHandles="1" noChangeArrowheads="1" noChangeShapeType="1" noTextEdit="1"/>
              </p:cNvSpPr>
              <p:nvPr/>
            </p:nvSpPr>
            <p:spPr>
              <a:xfrm>
                <a:off x="1603072" y="10554376"/>
                <a:ext cx="9562874" cy="677108"/>
              </a:xfrm>
              <a:prstGeom prst="rect">
                <a:avLst/>
              </a:prstGeom>
              <a:blipFill>
                <a:blip r:embed="rId3"/>
                <a:stretch>
                  <a:fillRect/>
                </a:stretch>
              </a:blipFill>
              <a:ln w="12700" cap="flat">
                <a:noFill/>
                <a:miter lim="400000"/>
              </a:ln>
              <a:effectLst/>
            </p:spPr>
            <p:txBody>
              <a:bodyPr/>
              <a:lstStyle/>
              <a:p>
                <a:r>
                  <a:rPr lang="zh-CN" altLang="en-US">
                    <a:noFill/>
                  </a:rPr>
                  <a:t> </a:t>
                </a:r>
              </a:p>
            </p:txBody>
          </p:sp>
        </mc:Fallback>
      </mc:AlternateContent>
      <p:sp>
        <p:nvSpPr>
          <p:cNvPr id="20" name="文本框 19">
            <a:extLst>
              <a:ext uri="{FF2B5EF4-FFF2-40B4-BE49-F238E27FC236}">
                <a16:creationId xmlns:a16="http://schemas.microsoft.com/office/drawing/2014/main" id="{4E99B0F7-7AB3-4EDF-9CA3-CF4DC83F57BC}"/>
              </a:ext>
            </a:extLst>
          </p:cNvPr>
          <p:cNvSpPr txBox="1"/>
          <p:nvPr/>
        </p:nvSpPr>
        <p:spPr>
          <a:xfrm>
            <a:off x="1622790" y="8737069"/>
            <a:ext cx="4951676" cy="615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r>
              <a:rPr lang="zh-CN" altLang="en-US" sz="4000" dirty="0"/>
              <a:t>在网络中选取机构号</a:t>
            </a:r>
            <a:r>
              <a:rPr lang="en-US" altLang="zh-CN" sz="4000" i="1" dirty="0">
                <a:latin typeface="Cambria Math" panose="02040503050406030204" pitchFamily="18" charset="0"/>
                <a:ea typeface="Cambria Math" panose="02040503050406030204" pitchFamily="18" charset="0"/>
              </a:rPr>
              <a:t>O</a:t>
            </a:r>
            <a:endParaRPr kumimoji="0" lang="zh-CN" altLang="en-US" sz="4000" b="0" i="1" u="none" strike="noStrike" cap="none" spc="0" normalizeH="0" baseline="0" dirty="0">
              <a:ln>
                <a:noFill/>
              </a:ln>
              <a:solidFill>
                <a:srgbClr val="53585F"/>
              </a:solidFill>
              <a:effectLst/>
              <a:uFillTx/>
              <a:latin typeface="Cambria Math" panose="02040503050406030204" pitchFamily="18" charset="0"/>
              <a:sym typeface="Helvetica"/>
            </a:endParaRP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1B1CA6F4-16B1-4B9F-8D1A-90B7E7D6A902}"/>
                  </a:ext>
                </a:extLst>
              </p:cNvPr>
              <p:cNvSpPr txBox="1"/>
              <p:nvPr/>
            </p:nvSpPr>
            <p:spPr>
              <a:xfrm>
                <a:off x="1622790" y="7923640"/>
                <a:ext cx="5363520" cy="615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4000" b="0" u="none" strike="noStrike" cap="none" spc="0" normalizeH="0" baseline="0" dirty="0">
                    <a:ln>
                      <a:noFill/>
                    </a:ln>
                    <a:solidFill>
                      <a:srgbClr val="53585F"/>
                    </a:solidFill>
                    <a:effectLst/>
                    <a:uFillTx/>
                    <a:sym typeface="Helvetica"/>
                  </a:rPr>
                  <a:t>记知乎网络 </a:t>
                </a:r>
                <a14:m>
                  <m:oMath xmlns:m="http://schemas.openxmlformats.org/officeDocument/2006/math">
                    <m:r>
                      <a:rPr kumimoji="0" lang="en-US" altLang="zh-CN" sz="4000" b="0" i="1" u="none" strike="noStrike" cap="none" spc="0" normalizeH="0" baseline="0" smtClean="0">
                        <a:ln>
                          <a:noFill/>
                        </a:ln>
                        <a:solidFill>
                          <a:srgbClr val="53585F"/>
                        </a:solidFill>
                        <a:effectLst/>
                        <a:uFillTx/>
                        <a:latin typeface="Cambria Math" panose="02040503050406030204" pitchFamily="18" charset="0"/>
                        <a:sym typeface="Helvetica"/>
                      </a:rPr>
                      <m:t>𝐺</m:t>
                    </m:r>
                    <m:r>
                      <a:rPr kumimoji="0" lang="en-US" altLang="zh-CN" sz="4000" b="0" i="1" u="none" strike="noStrike" cap="none" spc="0" normalizeH="0" baseline="0" smtClean="0">
                        <a:ln>
                          <a:noFill/>
                        </a:ln>
                        <a:solidFill>
                          <a:srgbClr val="53585F"/>
                        </a:solidFill>
                        <a:effectLst/>
                        <a:uFillTx/>
                        <a:latin typeface="Cambria Math" panose="02040503050406030204" pitchFamily="18" charset="0"/>
                        <a:sym typeface="Helvetica"/>
                      </a:rPr>
                      <m:t>=</m:t>
                    </m:r>
                    <m:r>
                      <a:rPr kumimoji="0" lang="en-US" altLang="zh-CN" sz="4000" b="0" i="1" u="none" strike="noStrike" cap="none" spc="0" normalizeH="0" baseline="0" smtClean="0">
                        <a:ln>
                          <a:noFill/>
                        </a:ln>
                        <a:solidFill>
                          <a:srgbClr val="53585F"/>
                        </a:solidFill>
                        <a:effectLst/>
                        <a:uFillTx/>
                        <a:latin typeface="Cambria Math" panose="02040503050406030204" pitchFamily="18" charset="0"/>
                        <a:sym typeface="Helvetica"/>
                      </a:rPr>
                      <m:t>𝐺</m:t>
                    </m:r>
                    <m:r>
                      <a:rPr kumimoji="0" lang="en-US" altLang="zh-CN" sz="4000" b="0" i="1" u="none" strike="noStrike" cap="none" spc="0" normalizeH="0" baseline="0" smtClean="0">
                        <a:ln>
                          <a:noFill/>
                        </a:ln>
                        <a:solidFill>
                          <a:srgbClr val="53585F"/>
                        </a:solidFill>
                        <a:effectLst/>
                        <a:uFillTx/>
                        <a:latin typeface="Cambria Math" panose="02040503050406030204" pitchFamily="18" charset="0"/>
                        <a:sym typeface="Helvetica"/>
                      </a:rPr>
                      <m:t>(</m:t>
                    </m:r>
                    <m:r>
                      <a:rPr kumimoji="0" lang="en-US" altLang="zh-CN" sz="4000" b="0" i="1" u="none" strike="noStrike" cap="none" spc="0" normalizeH="0" baseline="0" smtClean="0">
                        <a:ln>
                          <a:noFill/>
                        </a:ln>
                        <a:solidFill>
                          <a:srgbClr val="53585F"/>
                        </a:solidFill>
                        <a:effectLst/>
                        <a:uFillTx/>
                        <a:latin typeface="Cambria Math" panose="02040503050406030204" pitchFamily="18" charset="0"/>
                        <a:sym typeface="Helvetica"/>
                      </a:rPr>
                      <m:t>𝑉</m:t>
                    </m:r>
                    <m:r>
                      <a:rPr kumimoji="0" lang="en-US" altLang="zh-CN" sz="4000" b="0" i="1" u="none" strike="noStrike" cap="none" spc="0" normalizeH="0" baseline="0" smtClean="0">
                        <a:ln>
                          <a:noFill/>
                        </a:ln>
                        <a:solidFill>
                          <a:srgbClr val="53585F"/>
                        </a:solidFill>
                        <a:effectLst/>
                        <a:uFillTx/>
                        <a:latin typeface="Cambria Math" panose="02040503050406030204" pitchFamily="18" charset="0"/>
                        <a:sym typeface="Helvetica"/>
                      </a:rPr>
                      <m:t>,</m:t>
                    </m:r>
                    <m:r>
                      <a:rPr kumimoji="0" lang="en-US" altLang="zh-CN" sz="4000" b="0" i="1" u="none" strike="noStrike" cap="none" spc="0" normalizeH="0" baseline="0" smtClean="0">
                        <a:ln>
                          <a:noFill/>
                        </a:ln>
                        <a:solidFill>
                          <a:srgbClr val="53585F"/>
                        </a:solidFill>
                        <a:effectLst/>
                        <a:uFillTx/>
                        <a:latin typeface="Cambria Math" panose="02040503050406030204" pitchFamily="18" charset="0"/>
                        <a:sym typeface="Helvetica"/>
                      </a:rPr>
                      <m:t>𝐸</m:t>
                    </m:r>
                    <m:r>
                      <a:rPr kumimoji="0" lang="en-US" altLang="zh-CN" sz="4000" b="0" i="1" u="none" strike="noStrike" cap="none" spc="0" normalizeH="0" baseline="0" smtClean="0">
                        <a:ln>
                          <a:noFill/>
                        </a:ln>
                        <a:solidFill>
                          <a:srgbClr val="53585F"/>
                        </a:solidFill>
                        <a:effectLst/>
                        <a:uFillTx/>
                        <a:latin typeface="Cambria Math" panose="02040503050406030204" pitchFamily="18" charset="0"/>
                        <a:sym typeface="Helvetica"/>
                      </a:rPr>
                      <m:t>)</m:t>
                    </m:r>
                  </m:oMath>
                </a14:m>
                <a:endParaRPr kumimoji="0" lang="zh-CN" altLang="en-US" sz="4000" b="0" i="1" u="none" strike="noStrike" cap="none" spc="0" normalizeH="0" baseline="0" dirty="0">
                  <a:ln>
                    <a:noFill/>
                  </a:ln>
                  <a:solidFill>
                    <a:srgbClr val="53585F"/>
                  </a:solidFill>
                  <a:effectLst/>
                  <a:uFillTx/>
                  <a:sym typeface="Helvetica"/>
                </a:endParaRPr>
              </a:p>
            </p:txBody>
          </p:sp>
        </mc:Choice>
        <mc:Fallback xmlns="">
          <p:sp>
            <p:nvSpPr>
              <p:cNvPr id="21" name="文本框 20">
                <a:extLst>
                  <a:ext uri="{FF2B5EF4-FFF2-40B4-BE49-F238E27FC236}">
                    <a16:creationId xmlns:a16="http://schemas.microsoft.com/office/drawing/2014/main" id="{1B1CA6F4-16B1-4B9F-8D1A-90B7E7D6A902}"/>
                  </a:ext>
                </a:extLst>
              </p:cNvPr>
              <p:cNvSpPr txBox="1">
                <a:spLocks noRot="1" noChangeAspect="1" noMove="1" noResize="1" noEditPoints="1" noAdjustHandles="1" noChangeArrowheads="1" noChangeShapeType="1" noTextEdit="1"/>
              </p:cNvSpPr>
              <p:nvPr/>
            </p:nvSpPr>
            <p:spPr>
              <a:xfrm>
                <a:off x="1622790" y="7923640"/>
                <a:ext cx="5363520" cy="615553"/>
              </a:xfrm>
              <a:prstGeom prst="rect">
                <a:avLst/>
              </a:prstGeom>
              <a:blipFill>
                <a:blip r:embed="rId4"/>
                <a:stretch>
                  <a:fillRect l="-5227" t="-24752" b="-49505"/>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29B1314-D4C0-46C6-8F7D-3563674D9F63}"/>
                  </a:ext>
                </a:extLst>
              </p:cNvPr>
              <p:cNvSpPr txBox="1"/>
              <p:nvPr/>
            </p:nvSpPr>
            <p:spPr>
              <a:xfrm>
                <a:off x="1603072" y="9692296"/>
                <a:ext cx="8088112" cy="677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sSub>
                        <m:sSubPr>
                          <m:ctrlP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ctrlPr>
                        </m:sSubPr>
                        <m:e>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𝑉</m:t>
                          </m:r>
                        </m:e>
                        <m:sub>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𝑂</m:t>
                          </m:r>
                        </m:sub>
                      </m:sSub>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m:t>
                      </m:r>
                      <m:sSub>
                        <m:sSubPr>
                          <m:ctrlPr>
                            <a:rPr lang="el-GR" altLang="zh-CN" sz="4400" i="1">
                              <a:latin typeface="Cambria Math" panose="02040503050406030204" pitchFamily="18" charset="0"/>
                              <a:ea typeface="Cambria Math" panose="02040503050406030204" pitchFamily="18" charset="0"/>
                            </a:rPr>
                          </m:ctrlPr>
                        </m:sSubPr>
                        <m:e>
                          <m:r>
                            <a:rPr lang="el-GR" altLang="zh-CN" sz="4400" i="1">
                              <a:latin typeface="Cambria Math" panose="02040503050406030204" pitchFamily="18" charset="0"/>
                              <a:ea typeface="Cambria Math" panose="02040503050406030204" pitchFamily="18" charset="0"/>
                            </a:rPr>
                            <m:t>𝛤</m:t>
                          </m:r>
                        </m:e>
                        <m:sub>
                          <m:r>
                            <a:rPr lang="en-US" altLang="zh-CN" sz="4400" b="0" i="1" smtClean="0">
                              <a:latin typeface="Cambria Math" panose="02040503050406030204" pitchFamily="18" charset="0"/>
                              <a:ea typeface="Cambria Math" panose="02040503050406030204" pitchFamily="18" charset="0"/>
                            </a:rPr>
                            <m:t>𝑖𝑛</m:t>
                          </m:r>
                        </m:sub>
                      </m:sSub>
                      <m:d>
                        <m:dPr>
                          <m:ctrlPr>
                            <a:rPr lang="en-US" altLang="zh-CN" sz="4400" i="1">
                              <a:latin typeface="Cambria Math" panose="02040503050406030204" pitchFamily="18" charset="0"/>
                              <a:ea typeface="Cambria Math" panose="02040503050406030204" pitchFamily="18" charset="0"/>
                            </a:rPr>
                          </m:ctrlPr>
                        </m:dPr>
                        <m:e>
                          <m:r>
                            <a:rPr lang="en-US" altLang="zh-CN" sz="4400" i="1">
                              <a:latin typeface="Cambria Math" panose="02040503050406030204" pitchFamily="18" charset="0"/>
                              <a:ea typeface="Cambria Math" panose="02040503050406030204" pitchFamily="18" charset="0"/>
                            </a:rPr>
                            <m:t>𝑣</m:t>
                          </m:r>
                        </m:e>
                      </m:d>
                      <m:r>
                        <a:rPr lang="en-US" altLang="zh-CN" sz="4400" b="0" i="1" smtClean="0">
                          <a:latin typeface="Cambria Math" panose="02040503050406030204" pitchFamily="18" charset="0"/>
                          <a:ea typeface="Cambria Math" panose="02040503050406030204" pitchFamily="18" charset="0"/>
                        </a:rPr>
                        <m:t>=</m:t>
                      </m:r>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m:t>
                      </m:r>
                      <m:r>
                        <a:rPr kumimoji="0" lang="en-US" altLang="zh-CN" sz="4400" b="0" i="1" u="none" strike="noStrike" cap="none" spc="0" normalizeH="0" baseline="0" smtClean="0">
                          <a:ln>
                            <a:noFill/>
                          </a:ln>
                          <a:solidFill>
                            <a:srgbClr val="53585F"/>
                          </a:solidFill>
                          <a:effectLst/>
                          <a:uFillTx/>
                          <a:latin typeface="Cambria Math" panose="02040503050406030204" pitchFamily="18" charset="0"/>
                          <a:sym typeface="Helvetica"/>
                        </a:rPr>
                        <m:t>𝑣</m:t>
                      </m:r>
                      <m:r>
                        <a:rPr lang="en-US" altLang="zh-CN" sz="4400" i="1">
                          <a:latin typeface="Cambria Math" panose="02040503050406030204" pitchFamily="18" charset="0"/>
                          <a:ea typeface="Cambria Math" panose="02040503050406030204" pitchFamily="18" charset="0"/>
                        </a:rPr>
                        <m:t>∈</m:t>
                      </m:r>
                      <m:r>
                        <a:rPr lang="en-US" altLang="zh-CN" sz="4400" b="0" i="1" smtClean="0">
                          <a:latin typeface="Cambria Math" panose="02040503050406030204" pitchFamily="18" charset="0"/>
                          <a:ea typeface="Cambria Math" panose="02040503050406030204" pitchFamily="18" charset="0"/>
                        </a:rPr>
                        <m:t>𝑉</m:t>
                      </m:r>
                      <m:r>
                        <a:rPr lang="en-US" altLang="zh-CN" sz="4400" i="1">
                          <a:latin typeface="Cambria Math" panose="02040503050406030204" pitchFamily="18" charset="0"/>
                        </a:rPr>
                        <m:t>|(</m:t>
                      </m:r>
                      <m:r>
                        <a:rPr lang="en-US" altLang="zh-CN" sz="4400" i="1">
                          <a:latin typeface="Cambria Math" panose="02040503050406030204" pitchFamily="18" charset="0"/>
                        </a:rPr>
                        <m:t>𝑣</m:t>
                      </m:r>
                      <m:r>
                        <a:rPr lang="en-US" altLang="zh-CN" sz="4400" i="1">
                          <a:latin typeface="Cambria Math" panose="02040503050406030204" pitchFamily="18" charset="0"/>
                        </a:rPr>
                        <m:t>,</m:t>
                      </m:r>
                      <m:r>
                        <a:rPr lang="en-US" altLang="zh-CN" sz="4400" b="0" i="1" smtClean="0">
                          <a:latin typeface="Cambria Math" panose="02040503050406030204" pitchFamily="18" charset="0"/>
                        </a:rPr>
                        <m:t>𝑂</m:t>
                      </m:r>
                      <m:r>
                        <a:rPr lang="en-US" altLang="zh-CN" sz="4400" i="1">
                          <a:latin typeface="Cambria Math" panose="02040503050406030204" pitchFamily="18" charset="0"/>
                        </a:rPr>
                        <m:t>)∈</m:t>
                      </m:r>
                      <m:r>
                        <a:rPr lang="en-US" altLang="zh-CN" sz="4400" i="1">
                          <a:latin typeface="Cambria Math" panose="02040503050406030204" pitchFamily="18" charset="0"/>
                          <a:ea typeface="Cambria Math" panose="02040503050406030204" pitchFamily="18" charset="0"/>
                        </a:rPr>
                        <m:t>𝐸</m:t>
                      </m:r>
                      <m:r>
                        <a:rPr lang="en-US" altLang="zh-CN" sz="4400" i="1">
                          <a:latin typeface="Cambria Math" panose="02040503050406030204" pitchFamily="18" charset="0"/>
                          <a:ea typeface="Cambria Math" panose="02040503050406030204" pitchFamily="18" charset="0"/>
                        </a:rPr>
                        <m:t>}</m:t>
                      </m:r>
                    </m:oMath>
                  </m:oMathPara>
                </a14:m>
                <a:endParaRPr kumimoji="0" lang="zh-CN" altLang="en-US" sz="4400" b="0" i="1" u="none" strike="noStrike" cap="none" spc="0" normalizeH="0" baseline="0" dirty="0">
                  <a:ln>
                    <a:noFill/>
                  </a:ln>
                  <a:solidFill>
                    <a:srgbClr val="53585F"/>
                  </a:solidFill>
                  <a:effectLst/>
                  <a:uFillTx/>
                  <a:sym typeface="Helvetica"/>
                </a:endParaRPr>
              </a:p>
            </p:txBody>
          </p:sp>
        </mc:Choice>
        <mc:Fallback xmlns="">
          <p:sp>
            <p:nvSpPr>
              <p:cNvPr id="22" name="文本框 21">
                <a:extLst>
                  <a:ext uri="{FF2B5EF4-FFF2-40B4-BE49-F238E27FC236}">
                    <a16:creationId xmlns:a16="http://schemas.microsoft.com/office/drawing/2014/main" id="{329B1314-D4C0-46C6-8F7D-3563674D9F63}"/>
                  </a:ext>
                </a:extLst>
              </p:cNvPr>
              <p:cNvSpPr txBox="1">
                <a:spLocks noRot="1" noChangeAspect="1" noMove="1" noResize="1" noEditPoints="1" noAdjustHandles="1" noChangeArrowheads="1" noChangeShapeType="1" noTextEdit="1"/>
              </p:cNvSpPr>
              <p:nvPr/>
            </p:nvSpPr>
            <p:spPr>
              <a:xfrm>
                <a:off x="1603072" y="9692296"/>
                <a:ext cx="8088112" cy="677108"/>
              </a:xfrm>
              <a:prstGeom prst="rect">
                <a:avLst/>
              </a:prstGeom>
              <a:blipFill>
                <a:blip r:embed="rId5"/>
                <a:stretch>
                  <a:fillRect/>
                </a:stretch>
              </a:blipFill>
              <a:ln w="12700" cap="flat">
                <a:noFill/>
                <a:miter lim="400000"/>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2481AC8D-2D79-417A-B575-91E6A55D11DC}"/>
                  </a:ext>
                </a:extLst>
              </p:cNvPr>
              <p:cNvSpPr/>
              <p:nvPr/>
            </p:nvSpPr>
            <p:spPr>
              <a:xfrm>
                <a:off x="4426646" y="11371339"/>
                <a:ext cx="419005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altLang="zh-CN" sz="4000" i="1" smtClean="0">
                              <a:latin typeface="Cambria Math" panose="02040503050406030204" pitchFamily="18" charset="0"/>
                            </a:rPr>
                          </m:ctrlPr>
                        </m:sSubPr>
                        <m:e>
                          <m:r>
                            <a:rPr lang="en-US" altLang="zh-CN" sz="4000" b="0" i="1" smtClean="0">
                              <a:latin typeface="Cambria Math" panose="02040503050406030204" pitchFamily="18" charset="0"/>
                            </a:rPr>
                            <m:t>𝐺</m:t>
                          </m:r>
                        </m:e>
                        <m:sub>
                          <m:r>
                            <a:rPr lang="en-US" altLang="zh-CN" sz="4000" b="0" i="1" smtClean="0">
                              <a:latin typeface="Cambria Math" panose="02040503050406030204" pitchFamily="18" charset="0"/>
                            </a:rPr>
                            <m:t>𝑠𝑢𝑏</m:t>
                          </m:r>
                        </m:sub>
                      </m:sSub>
                      <m:r>
                        <a:rPr lang="fr-FR" altLang="zh-CN" sz="4000" i="1">
                          <a:latin typeface="Cambria Math" panose="02040503050406030204" pitchFamily="18" charset="0"/>
                        </a:rPr>
                        <m:t>=</m:t>
                      </m:r>
                      <m:r>
                        <a:rPr lang="en-US" altLang="zh-CN" sz="4000" b="0" i="1" smtClean="0">
                          <a:latin typeface="Cambria Math" panose="02040503050406030204" pitchFamily="18" charset="0"/>
                        </a:rPr>
                        <m:t>𝐺</m:t>
                      </m:r>
                      <m:r>
                        <a:rPr lang="fr-FR" altLang="zh-CN" sz="4000" i="1" smtClean="0">
                          <a:latin typeface="Cambria Math" panose="02040503050406030204" pitchFamily="18" charset="0"/>
                        </a:rPr>
                        <m:t> </m:t>
                      </m:r>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𝑉</m:t>
                          </m:r>
                        </m:e>
                        <m:sub>
                          <m:r>
                            <a:rPr lang="en-US" altLang="zh-CN" sz="4000" b="0" i="1" smtClean="0">
                              <a:latin typeface="Cambria Math" panose="02040503050406030204" pitchFamily="18" charset="0"/>
                            </a:rPr>
                            <m:t>𝑂</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𝐸</m:t>
                          </m:r>
                        </m:e>
                        <m:sub>
                          <m:r>
                            <a:rPr lang="en-US" altLang="zh-CN" sz="4000" b="0" i="1" smtClean="0">
                              <a:latin typeface="Cambria Math" panose="02040503050406030204" pitchFamily="18" charset="0"/>
                            </a:rPr>
                            <m:t>𝑂</m:t>
                          </m:r>
                        </m:sub>
                      </m:sSub>
                      <m:r>
                        <a:rPr lang="en-US" altLang="zh-CN" sz="4000" b="0" i="1" smtClean="0">
                          <a:latin typeface="Cambria Math" panose="02040503050406030204" pitchFamily="18" charset="0"/>
                        </a:rPr>
                        <m:t>)</m:t>
                      </m:r>
                    </m:oMath>
                  </m:oMathPara>
                </a14:m>
                <a:endParaRPr lang="zh-CN" altLang="en-US" sz="4000" i="1" dirty="0"/>
              </a:p>
            </p:txBody>
          </p:sp>
        </mc:Choice>
        <mc:Fallback xmlns="">
          <p:sp>
            <p:nvSpPr>
              <p:cNvPr id="23" name="矩形 22">
                <a:extLst>
                  <a:ext uri="{FF2B5EF4-FFF2-40B4-BE49-F238E27FC236}">
                    <a16:creationId xmlns:a16="http://schemas.microsoft.com/office/drawing/2014/main" id="{2481AC8D-2D79-417A-B575-91E6A55D11DC}"/>
                  </a:ext>
                </a:extLst>
              </p:cNvPr>
              <p:cNvSpPr>
                <a:spLocks noRot="1" noChangeAspect="1" noMove="1" noResize="1" noEditPoints="1" noAdjustHandles="1" noChangeArrowheads="1" noChangeShapeType="1" noTextEdit="1"/>
              </p:cNvSpPr>
              <p:nvPr/>
            </p:nvSpPr>
            <p:spPr>
              <a:xfrm>
                <a:off x="4426646" y="11371339"/>
                <a:ext cx="4190058" cy="707886"/>
              </a:xfrm>
              <a:prstGeom prst="rect">
                <a:avLst/>
              </a:prstGeom>
              <a:blipFill>
                <a:blip r:embed="rId6"/>
                <a:stretch>
                  <a:fillRect/>
                </a:stretch>
              </a:blipFill>
            </p:spPr>
            <p:txBody>
              <a:bodyPr/>
              <a:lstStyle/>
              <a:p>
                <a:r>
                  <a:rPr lang="zh-CN" altLang="en-US">
                    <a:noFill/>
                  </a:rPr>
                  <a:t> </a:t>
                </a:r>
              </a:p>
            </p:txBody>
          </p:sp>
        </mc:Fallback>
      </mc:AlternateContent>
      <p:sp>
        <p:nvSpPr>
          <p:cNvPr id="2" name="对话气泡: 矩形 1">
            <a:extLst>
              <a:ext uri="{FF2B5EF4-FFF2-40B4-BE49-F238E27FC236}">
                <a16:creationId xmlns:a16="http://schemas.microsoft.com/office/drawing/2014/main" id="{9C3AB3C0-3E1C-4B78-8EE2-4B8DC841F712}"/>
              </a:ext>
            </a:extLst>
          </p:cNvPr>
          <p:cNvSpPr/>
          <p:nvPr/>
        </p:nvSpPr>
        <p:spPr>
          <a:xfrm>
            <a:off x="15678602" y="1566324"/>
            <a:ext cx="7887979" cy="3785652"/>
          </a:xfrm>
          <a:prstGeom prst="wedgeRectCallout">
            <a:avLst>
              <a:gd name="adj1" fmla="val -21104"/>
              <a:gd name="adj2" fmla="val 76773"/>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28600" indent="266700" algn="just"/>
            <a:r>
              <a:rPr lang="zh-CN" altLang="en-US" sz="4800" dirty="0"/>
              <a:t>最终数据：</a:t>
            </a:r>
            <a:endParaRPr lang="en-US" altLang="zh-CN" sz="4800" dirty="0"/>
          </a:p>
          <a:p>
            <a:pPr marL="228600" indent="266700" algn="just"/>
            <a:r>
              <a:rPr lang="en-US" altLang="zh-CN" sz="4800" dirty="0">
                <a:solidFill>
                  <a:schemeClr val="accent1"/>
                </a:solidFill>
              </a:rPr>
              <a:t>	-36</a:t>
            </a:r>
            <a:r>
              <a:rPr lang="zh-CN" altLang="en-US" sz="4800" dirty="0">
                <a:solidFill>
                  <a:schemeClr val="accent1"/>
                </a:solidFill>
              </a:rPr>
              <a:t>氪网络：</a:t>
            </a:r>
            <a:endParaRPr lang="en-US" altLang="zh-CN" sz="4800" dirty="0">
              <a:solidFill>
                <a:schemeClr val="accent1"/>
              </a:solidFill>
            </a:endParaRPr>
          </a:p>
          <a:p>
            <a:pPr marL="228600" indent="266700" algn="just"/>
            <a:r>
              <a:rPr lang="en-US" altLang="zh-CN" sz="4800" dirty="0"/>
              <a:t>	231730</a:t>
            </a:r>
            <a:r>
              <a:rPr lang="zh-CN" altLang="en-US" sz="4800" dirty="0"/>
              <a:t>点</a:t>
            </a:r>
            <a:r>
              <a:rPr lang="en-US" altLang="zh-CN" sz="4800" dirty="0"/>
              <a:t>+1903146</a:t>
            </a:r>
            <a:r>
              <a:rPr lang="zh-CN" altLang="zh-CN" sz="4800" dirty="0"/>
              <a:t>边</a:t>
            </a:r>
            <a:endParaRPr lang="en-US" altLang="zh-CN" sz="4800" dirty="0"/>
          </a:p>
          <a:p>
            <a:pPr marL="228600" indent="266700" algn="just"/>
            <a:r>
              <a:rPr lang="en-US" altLang="zh-CN" sz="4800" dirty="0"/>
              <a:t>	</a:t>
            </a:r>
            <a:r>
              <a:rPr lang="en-US" altLang="zh-CN" sz="4800" dirty="0">
                <a:solidFill>
                  <a:schemeClr val="accent1"/>
                </a:solidFill>
              </a:rPr>
              <a:t>-</a:t>
            </a:r>
            <a:r>
              <a:rPr lang="zh-CN" altLang="en-US" sz="4800" dirty="0">
                <a:solidFill>
                  <a:schemeClr val="accent1"/>
                </a:solidFill>
              </a:rPr>
              <a:t>京师心理大学堂网络：</a:t>
            </a:r>
            <a:endParaRPr lang="en-US" altLang="zh-CN" sz="4800" dirty="0">
              <a:solidFill>
                <a:schemeClr val="accent1"/>
              </a:solidFill>
            </a:endParaRPr>
          </a:p>
          <a:p>
            <a:pPr marL="228600" indent="266700" algn="just"/>
            <a:r>
              <a:rPr lang="en-US" altLang="zh-CN" sz="4800" dirty="0"/>
              <a:t>	277670</a:t>
            </a:r>
            <a:r>
              <a:rPr lang="zh-CN" altLang="zh-CN" sz="4800" dirty="0"/>
              <a:t>点</a:t>
            </a:r>
            <a:r>
              <a:rPr lang="en-US" altLang="zh-CN" sz="4800" dirty="0"/>
              <a:t>+939435</a:t>
            </a:r>
            <a:r>
              <a:rPr lang="zh-CN" altLang="zh-CN" sz="4800" dirty="0"/>
              <a:t>边</a:t>
            </a:r>
            <a:endParaRPr lang="zh-CN" altLang="en-US" sz="4800" dirty="0"/>
          </a:p>
        </p:txBody>
      </p:sp>
    </p:spTree>
    <p:extLst>
      <p:ext uri="{BB962C8B-B14F-4D97-AF65-F5344CB8AC3E}">
        <p14:creationId xmlns:p14="http://schemas.microsoft.com/office/powerpoint/2010/main" val="666860140"/>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40"/>
                                        </p:tgtEl>
                                        <p:attrNameLst>
                                          <p:attrName>style.visibility</p:attrName>
                                        </p:attrNameLst>
                                      </p:cBhvr>
                                      <p:to>
                                        <p:strVal val="visible"/>
                                      </p:to>
                                    </p:set>
                                    <p:animEffect transition="in" filter="dissolve">
                                      <p:cBhvr>
                                        <p:cTn id="7" dur="500"/>
                                        <p:tgtEl>
                                          <p:spTgt spid="240"/>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249"/>
                                        </p:tgtEl>
                                        <p:attrNameLst>
                                          <p:attrName>style.visibility</p:attrName>
                                        </p:attrNameLst>
                                      </p:cBhvr>
                                      <p:to>
                                        <p:strVal val="visible"/>
                                      </p:to>
                                    </p:set>
                                    <p:animEffect transition="in" filter="wipe(left)">
                                      <p:cBhvr>
                                        <p:cTn id="11" dur="500"/>
                                        <p:tgtEl>
                                          <p:spTgt spid="249"/>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248"/>
                                        </p:tgtEl>
                                        <p:attrNameLst>
                                          <p:attrName>style.visibility</p:attrName>
                                        </p:attrNameLst>
                                      </p:cBhvr>
                                      <p:to>
                                        <p:strVal val="visible"/>
                                      </p:to>
                                    </p:set>
                                    <p:animEffect transition="in" filter="dissolve">
                                      <p:cBhvr>
                                        <p:cTn id="15" dur="500"/>
                                        <p:tgtEl>
                                          <p:spTgt spid="248"/>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p:tmAbs val="0"/>
                                  </p:iterate>
                                  <p:childTnLst>
                                    <p:set>
                                      <p:cBhvr>
                                        <p:cTn id="18" fill="hold"/>
                                        <p:tgtEl>
                                          <p:spTgt spid="257"/>
                                        </p:tgtEl>
                                        <p:attrNameLst>
                                          <p:attrName>style.visibility</p:attrName>
                                        </p:attrNameLst>
                                      </p:cBhvr>
                                      <p:to>
                                        <p:strVal val="visible"/>
                                      </p:to>
                                    </p:set>
                                    <p:animEffect transition="in" filter="wipe(left)">
                                      <p:cBhvr>
                                        <p:cTn id="19" dur="500"/>
                                        <p:tgtEl>
                                          <p:spTgt spid="257"/>
                                        </p:tgtEl>
                                      </p:cBhvr>
                                    </p:animEffect>
                                  </p:childTnLst>
                                </p:cTn>
                              </p:par>
                            </p:childTnLst>
                          </p:cTn>
                        </p:par>
                        <p:par>
                          <p:cTn id="20" fill="hold">
                            <p:stCondLst>
                              <p:cond delay="2000"/>
                            </p:stCondLst>
                            <p:childTnLst>
                              <p:par>
                                <p:cTn id="21" presetID="9" presetClass="entr" fill="hold" grpId="0" nodeType="afterEffect">
                                  <p:stCondLst>
                                    <p:cond delay="0"/>
                                  </p:stCondLst>
                                  <p:iterate>
                                    <p:tmAbs val="0"/>
                                  </p:iterate>
                                  <p:childTnLst>
                                    <p:set>
                                      <p:cBhvr>
                                        <p:cTn id="22" fill="hold"/>
                                        <p:tgtEl>
                                          <p:spTgt spid="256"/>
                                        </p:tgtEl>
                                        <p:attrNameLst>
                                          <p:attrName>style.visibility</p:attrName>
                                        </p:attrNameLst>
                                      </p:cBhvr>
                                      <p:to>
                                        <p:strVal val="visible"/>
                                      </p:to>
                                    </p:set>
                                    <p:animEffect transition="in" filter="dissolve">
                                      <p:cBhvr>
                                        <p:cTn id="23" dur="500"/>
                                        <p:tgtEl>
                                          <p:spTgt spid="256"/>
                                        </p:tgtEl>
                                      </p:cBhvr>
                                    </p:animEffect>
                                  </p:childTnLst>
                                </p:cTn>
                              </p:par>
                            </p:childTnLst>
                          </p:cTn>
                        </p:par>
                        <p:par>
                          <p:cTn id="24" fill="hold">
                            <p:stCondLst>
                              <p:cond delay="2500"/>
                            </p:stCondLst>
                            <p:childTnLst>
                              <p:par>
                                <p:cTn id="25" presetID="22" presetClass="entr" presetSubtype="8" fill="hold" grpId="0" nodeType="afterEffect">
                                  <p:stCondLst>
                                    <p:cond delay="0"/>
                                  </p:stCondLst>
                                  <p:iterate>
                                    <p:tmAbs val="0"/>
                                  </p:iterate>
                                  <p:childTnLst>
                                    <p:set>
                                      <p:cBhvr>
                                        <p:cTn id="26" fill="hold"/>
                                        <p:tgtEl>
                                          <p:spTgt spid="262"/>
                                        </p:tgtEl>
                                        <p:attrNameLst>
                                          <p:attrName>style.visibility</p:attrName>
                                        </p:attrNameLst>
                                      </p:cBhvr>
                                      <p:to>
                                        <p:strVal val="visible"/>
                                      </p:to>
                                    </p:set>
                                    <p:animEffect transition="in" filter="wipe(left)">
                                      <p:cBhvr>
                                        <p:cTn id="27" dur="500"/>
                                        <p:tgtEl>
                                          <p:spTgt spid="262"/>
                                        </p:tgtEl>
                                      </p:cBhvr>
                                    </p:animEffect>
                                  </p:childTnLst>
                                </p:cTn>
                              </p:par>
                            </p:childTnLst>
                          </p:cTn>
                        </p:par>
                        <p:par>
                          <p:cTn id="28" fill="hold">
                            <p:stCondLst>
                              <p:cond delay="3000"/>
                            </p:stCondLst>
                            <p:childTnLst>
                              <p:par>
                                <p:cTn id="29" presetID="9" presetClass="entr" fill="hold" grpId="0" nodeType="afterEffect">
                                  <p:stCondLst>
                                    <p:cond delay="0"/>
                                  </p:stCondLst>
                                  <p:iterate>
                                    <p:tmAbs val="0"/>
                                  </p:iterate>
                                  <p:childTnLst>
                                    <p:set>
                                      <p:cBhvr>
                                        <p:cTn id="30" fill="hold"/>
                                        <p:tgtEl>
                                          <p:spTgt spid="261"/>
                                        </p:tgtEl>
                                        <p:attrNameLst>
                                          <p:attrName>style.visibility</p:attrName>
                                        </p:attrNameLst>
                                      </p:cBhvr>
                                      <p:to>
                                        <p:strVal val="visible"/>
                                      </p:to>
                                    </p:set>
                                    <p:animEffect transition="in" filter="dissolve">
                                      <p:cBhvr>
                                        <p:cTn id="31"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advAuto="0"/>
      <p:bldP spid="248" grpId="0" animBg="1" advAuto="0"/>
      <p:bldP spid="249" grpId="0" animBg="1" advAuto="0"/>
      <p:bldP spid="256" grpId="0" animBg="1" advAuto="0"/>
      <p:bldP spid="257" grpId="0" animBg="1" advAuto="0"/>
      <p:bldP spid="261" grpId="0" animBg="1" advAuto="0"/>
      <p:bldP spid="262"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4294967295"/>
          </p:nvPr>
        </p:nvSpPr>
        <p:spPr>
          <a:xfrm>
            <a:off x="20831158" y="12217612"/>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40" name="Company Timeline With Imag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t>描述性分析</a:t>
            </a:r>
            <a:endParaRPr dirty="0"/>
          </a:p>
        </p:txBody>
      </p:sp>
      <p:sp>
        <p:nvSpPr>
          <p:cNvPr id="20" name="矩形 19">
            <a:extLst>
              <a:ext uri="{FF2B5EF4-FFF2-40B4-BE49-F238E27FC236}">
                <a16:creationId xmlns:a16="http://schemas.microsoft.com/office/drawing/2014/main" id="{AB1C5D9D-ADDA-4D39-96BC-18FC03B5F626}"/>
              </a:ext>
            </a:extLst>
          </p:cNvPr>
          <p:cNvSpPr/>
          <p:nvPr/>
        </p:nvSpPr>
        <p:spPr>
          <a:xfrm>
            <a:off x="2667582" y="2551011"/>
            <a:ext cx="1874231" cy="707886"/>
          </a:xfrm>
          <a:prstGeom prst="rect">
            <a:avLst/>
          </a:prstGeom>
        </p:spPr>
        <p:txBody>
          <a:bodyPr wrap="none">
            <a:spAutoFit/>
          </a:bodyPr>
          <a:lstStyle/>
          <a:p>
            <a:pPr marL="571500" indent="-571500" algn="l">
              <a:buFont typeface="Arial" panose="020B0604020202020204" pitchFamily="34" charset="0"/>
              <a:buChar char="•"/>
            </a:pPr>
            <a:r>
              <a:rPr lang="en-US" altLang="zh-CN" sz="4000" dirty="0">
                <a:solidFill>
                  <a:srgbClr val="1DAFED"/>
                </a:solidFill>
              </a:rPr>
              <a:t>36</a:t>
            </a:r>
            <a:r>
              <a:rPr lang="zh-CN" altLang="en-US" sz="4000" dirty="0">
                <a:solidFill>
                  <a:srgbClr val="1DAFED"/>
                </a:solidFill>
              </a:rPr>
              <a:t>氪</a:t>
            </a:r>
            <a:endParaRPr lang="en-US" altLang="zh-CN" sz="4000" dirty="0">
              <a:solidFill>
                <a:srgbClr val="1DAFED"/>
              </a:solidFill>
            </a:endParaRPr>
          </a:p>
        </p:txBody>
      </p:sp>
      <p:sp>
        <p:nvSpPr>
          <p:cNvPr id="2" name="矩形 1">
            <a:extLst>
              <a:ext uri="{FF2B5EF4-FFF2-40B4-BE49-F238E27FC236}">
                <a16:creationId xmlns:a16="http://schemas.microsoft.com/office/drawing/2014/main" id="{12A7C60B-3053-4A08-AA51-01037BAF7BF7}"/>
              </a:ext>
            </a:extLst>
          </p:cNvPr>
          <p:cNvSpPr/>
          <p:nvPr/>
        </p:nvSpPr>
        <p:spPr>
          <a:xfrm>
            <a:off x="19704131" y="3907645"/>
            <a:ext cx="4253054" cy="2400657"/>
          </a:xfrm>
          <a:prstGeom prst="rect">
            <a:avLst/>
          </a:prstGeom>
        </p:spPr>
        <p:txBody>
          <a:bodyPr wrap="square">
            <a:spAutoFit/>
          </a:bodyPr>
          <a:lstStyle/>
          <a:p>
            <a:pPr algn="l">
              <a:buFont typeface="Arial" panose="020B0604020202020204" pitchFamily="34" charset="0"/>
              <a:buChar char="•"/>
            </a:pPr>
            <a:r>
              <a:rPr lang="zh-CN" altLang="en-US" sz="2500" dirty="0"/>
              <a:t> </a:t>
            </a:r>
            <a:r>
              <a:rPr lang="zh-CN" altLang="en-US" sz="2500" u="sng" dirty="0"/>
              <a:t>对数回答数、对数文章数、对数参与公共编辑数：分布呈明显右偏</a:t>
            </a:r>
            <a:endParaRPr lang="en-US" altLang="zh-CN" sz="2500" dirty="0"/>
          </a:p>
          <a:p>
            <a:pPr algn="l">
              <a:buFont typeface="Arial" panose="020B0604020202020204" pitchFamily="34" charset="0"/>
              <a:buChar char="•"/>
            </a:pPr>
            <a:r>
              <a:rPr lang="en-US" altLang="zh-CN" sz="2500" dirty="0"/>
              <a:t> 36</a:t>
            </a:r>
            <a:r>
              <a:rPr lang="zh-CN" altLang="en-US" sz="2500" dirty="0"/>
              <a:t>氪大部分的粉丝，基本都不怎么回答问题，不怎么发文章，较少参与公共编辑；</a:t>
            </a:r>
          </a:p>
        </p:txBody>
      </p:sp>
      <p:sp>
        <p:nvSpPr>
          <p:cNvPr id="3" name="矩形 2">
            <a:extLst>
              <a:ext uri="{FF2B5EF4-FFF2-40B4-BE49-F238E27FC236}">
                <a16:creationId xmlns:a16="http://schemas.microsoft.com/office/drawing/2014/main" id="{D4186326-19C7-4A44-914B-19CB7B8960B1}"/>
              </a:ext>
            </a:extLst>
          </p:cNvPr>
          <p:cNvSpPr/>
          <p:nvPr/>
        </p:nvSpPr>
        <p:spPr>
          <a:xfrm>
            <a:off x="4292264" y="12013465"/>
            <a:ext cx="6423156" cy="1246495"/>
          </a:xfrm>
          <a:prstGeom prst="rect">
            <a:avLst/>
          </a:prstGeom>
        </p:spPr>
        <p:txBody>
          <a:bodyPr wrap="square">
            <a:spAutoFit/>
          </a:bodyPr>
          <a:lstStyle/>
          <a:p>
            <a:pPr algn="l">
              <a:buFont typeface="Arial" panose="020B0604020202020204" pitchFamily="34" charset="0"/>
              <a:buChar char="•"/>
            </a:pPr>
            <a:r>
              <a:rPr lang="zh-CN" altLang="en-US" sz="2500" u="sng" dirty="0"/>
              <a:t> 对数关注数和对数关注话题数</a:t>
            </a:r>
            <a:r>
              <a:rPr lang="en-US" altLang="zh-CN" sz="2500" dirty="0"/>
              <a:t> </a:t>
            </a:r>
          </a:p>
          <a:p>
            <a:pPr algn="l">
              <a:buFont typeface="Arial" panose="020B0604020202020204" pitchFamily="34" charset="0"/>
              <a:buChar char="•"/>
            </a:pPr>
            <a:r>
              <a:rPr lang="en-US" altLang="zh-CN" sz="2500" dirty="0"/>
              <a:t> </a:t>
            </a:r>
            <a:r>
              <a:rPr lang="zh-CN" altLang="en-US" sz="2500" dirty="0"/>
              <a:t>人们尽管不怎么回答问题，发表文章，但多多少少都会关注一些用户或话题；</a:t>
            </a:r>
          </a:p>
        </p:txBody>
      </p:sp>
      <p:sp>
        <p:nvSpPr>
          <p:cNvPr id="4" name="矩形 3">
            <a:extLst>
              <a:ext uri="{FF2B5EF4-FFF2-40B4-BE49-F238E27FC236}">
                <a16:creationId xmlns:a16="http://schemas.microsoft.com/office/drawing/2014/main" id="{FF76EADB-A05F-4A43-90CF-CA88CD490C22}"/>
              </a:ext>
            </a:extLst>
          </p:cNvPr>
          <p:cNvSpPr/>
          <p:nvPr/>
        </p:nvSpPr>
        <p:spPr>
          <a:xfrm>
            <a:off x="19667619" y="8278072"/>
            <a:ext cx="4253054" cy="3170099"/>
          </a:xfrm>
          <a:prstGeom prst="rect">
            <a:avLst/>
          </a:prstGeom>
        </p:spPr>
        <p:txBody>
          <a:bodyPr wrap="square">
            <a:spAutoFit/>
          </a:bodyPr>
          <a:lstStyle/>
          <a:p>
            <a:pPr algn="l">
              <a:buFont typeface="Arial" panose="020B0604020202020204" pitchFamily="34" charset="0"/>
              <a:buChar char="•"/>
            </a:pPr>
            <a:r>
              <a:rPr lang="zh-CN" altLang="en-US" sz="2500" dirty="0"/>
              <a:t> 可以从中一窥知乎的特点：大部分用户都是来”围观“，来知乎“寻找答案”，只有少数用户（很可能是某个领域的专业人士）才会踊跃发言。</a:t>
            </a:r>
            <a:endParaRPr lang="en-US" altLang="zh-CN" sz="2500" dirty="0"/>
          </a:p>
          <a:p>
            <a:pPr algn="l">
              <a:buFont typeface="Arial" panose="020B0604020202020204" pitchFamily="34" charset="0"/>
              <a:buChar char="•"/>
            </a:pPr>
            <a:r>
              <a:rPr lang="en-US" altLang="zh-CN" sz="2500" dirty="0"/>
              <a:t> </a:t>
            </a:r>
            <a:r>
              <a:rPr lang="zh-CN" altLang="en-US" sz="2500" dirty="0"/>
              <a:t>那些少数踊跃发言的用户拥有大量的粉丝，而大多数的用户粉丝数并不多。</a:t>
            </a:r>
          </a:p>
        </p:txBody>
      </p:sp>
      <p:pic>
        <p:nvPicPr>
          <p:cNvPr id="26" name="Picture 2">
            <a:extLst>
              <a:ext uri="{FF2B5EF4-FFF2-40B4-BE49-F238E27FC236}">
                <a16:creationId xmlns:a16="http://schemas.microsoft.com/office/drawing/2014/main" id="{9D316BFF-F70C-4DEA-9916-8A7EA8588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4697" y="3258897"/>
            <a:ext cx="15570505" cy="8610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754416"/>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40"/>
                                        </p:tgtEl>
                                        <p:attrNameLst>
                                          <p:attrName>style.visibility</p:attrName>
                                        </p:attrNameLst>
                                      </p:cBhvr>
                                      <p:to>
                                        <p:strVal val="visible"/>
                                      </p:to>
                                    </p:set>
                                    <p:animEffect transition="in" filter="dissolve">
                                      <p:cBhvr>
                                        <p:cTn id="7"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4294967295"/>
          </p:nvPr>
        </p:nvSpPr>
        <p:spPr>
          <a:xfrm>
            <a:off x="20831158" y="12217612"/>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240" name="Company Timeline With Imag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t>描述性分析</a:t>
            </a:r>
            <a:endParaRPr dirty="0"/>
          </a:p>
        </p:txBody>
      </p:sp>
      <p:sp>
        <p:nvSpPr>
          <p:cNvPr id="20" name="矩形 19">
            <a:extLst>
              <a:ext uri="{FF2B5EF4-FFF2-40B4-BE49-F238E27FC236}">
                <a16:creationId xmlns:a16="http://schemas.microsoft.com/office/drawing/2014/main" id="{AB1C5D9D-ADDA-4D39-96BC-18FC03B5F626}"/>
              </a:ext>
            </a:extLst>
          </p:cNvPr>
          <p:cNvSpPr/>
          <p:nvPr/>
        </p:nvSpPr>
        <p:spPr>
          <a:xfrm>
            <a:off x="2667582" y="2551011"/>
            <a:ext cx="4352474" cy="707886"/>
          </a:xfrm>
          <a:prstGeom prst="rect">
            <a:avLst/>
          </a:prstGeom>
        </p:spPr>
        <p:txBody>
          <a:bodyPr wrap="none">
            <a:spAutoFit/>
          </a:bodyPr>
          <a:lstStyle/>
          <a:p>
            <a:pPr marL="571500" indent="-571500" algn="l">
              <a:buFont typeface="Arial" panose="020B0604020202020204" pitchFamily="34" charset="0"/>
              <a:buChar char="•"/>
            </a:pPr>
            <a:r>
              <a:rPr lang="zh-CN" altLang="en-US" sz="4000" dirty="0">
                <a:solidFill>
                  <a:srgbClr val="1DAFED"/>
                </a:solidFill>
              </a:rPr>
              <a:t>京师心理大学堂</a:t>
            </a:r>
            <a:endParaRPr lang="en-US" altLang="zh-CN" sz="4000" dirty="0">
              <a:solidFill>
                <a:srgbClr val="1DAFED"/>
              </a:solidFill>
            </a:endParaRPr>
          </a:p>
        </p:txBody>
      </p:sp>
      <p:pic>
        <p:nvPicPr>
          <p:cNvPr id="6" name="Picture 6">
            <a:extLst>
              <a:ext uri="{FF2B5EF4-FFF2-40B4-BE49-F238E27FC236}">
                <a16:creationId xmlns:a16="http://schemas.microsoft.com/office/drawing/2014/main" id="{E8342C59-5249-497A-8959-2E4577AE15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4885" y="3258897"/>
            <a:ext cx="15849598" cy="867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820558"/>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40"/>
                                        </p:tgtEl>
                                        <p:attrNameLst>
                                          <p:attrName>style.visibility</p:attrName>
                                        </p:attrNameLst>
                                      </p:cBhvr>
                                      <p:to>
                                        <p:strVal val="visible"/>
                                      </p:to>
                                    </p:set>
                                    <p:animEffect transition="in" filter="dissolve">
                                      <p:cBhvr>
                                        <p:cTn id="7"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lide Number"/>
          <p:cNvSpPr txBox="1">
            <a:spLocks noGrp="1"/>
          </p:cNvSpPr>
          <p:nvPr>
            <p:ph type="sldNum" sz="quarter" idx="4294967295"/>
          </p:nvPr>
        </p:nvSpPr>
        <p:spPr>
          <a:xfrm>
            <a:off x="20831158" y="12217612"/>
            <a:ext cx="366777" cy="419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240" name="Company Timeline With Images"/>
          <p:cNvSpPr/>
          <p:nvPr/>
        </p:nvSpPr>
        <p:spPr>
          <a:xfrm>
            <a:off x="2849374" y="749272"/>
            <a:ext cx="18685253"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6000">
                <a:solidFill>
                  <a:srgbClr val="1DAFED"/>
                </a:solidFill>
              </a:defRPr>
            </a:lvl1pPr>
          </a:lstStyle>
          <a:p>
            <a:r>
              <a:rPr lang="zh-CN" altLang="en-US" dirty="0"/>
              <a:t>描述性分析</a:t>
            </a:r>
            <a:endParaRPr dirty="0"/>
          </a:p>
        </p:txBody>
      </p:sp>
      <p:sp>
        <p:nvSpPr>
          <p:cNvPr id="20" name="矩形 19">
            <a:extLst>
              <a:ext uri="{FF2B5EF4-FFF2-40B4-BE49-F238E27FC236}">
                <a16:creationId xmlns:a16="http://schemas.microsoft.com/office/drawing/2014/main" id="{AB1C5D9D-ADDA-4D39-96BC-18FC03B5F626}"/>
              </a:ext>
            </a:extLst>
          </p:cNvPr>
          <p:cNvSpPr/>
          <p:nvPr/>
        </p:nvSpPr>
        <p:spPr>
          <a:xfrm>
            <a:off x="2667582" y="2551011"/>
            <a:ext cx="1787669" cy="707886"/>
          </a:xfrm>
          <a:prstGeom prst="rect">
            <a:avLst/>
          </a:prstGeom>
        </p:spPr>
        <p:txBody>
          <a:bodyPr wrap="none">
            <a:spAutoFit/>
          </a:bodyPr>
          <a:lstStyle/>
          <a:p>
            <a:pPr marL="571500" indent="-571500" algn="l">
              <a:buFont typeface="Arial" panose="020B0604020202020204" pitchFamily="34" charset="0"/>
              <a:buChar char="•"/>
            </a:pPr>
            <a:r>
              <a:rPr lang="zh-CN" altLang="en-US" sz="4000" dirty="0">
                <a:solidFill>
                  <a:srgbClr val="1DAFED"/>
                </a:solidFill>
              </a:rPr>
              <a:t>性别</a:t>
            </a:r>
            <a:endParaRPr lang="en-US" altLang="zh-CN" sz="4000" dirty="0">
              <a:solidFill>
                <a:srgbClr val="1DAFED"/>
              </a:solidFill>
            </a:endParaRPr>
          </a:p>
        </p:txBody>
      </p:sp>
      <p:pic>
        <p:nvPicPr>
          <p:cNvPr id="4098" name="Picture 2">
            <a:extLst>
              <a:ext uri="{FF2B5EF4-FFF2-40B4-BE49-F238E27FC236}">
                <a16:creationId xmlns:a16="http://schemas.microsoft.com/office/drawing/2014/main" id="{D37DC9A4-DEA5-4863-A3D7-6096E3B1A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0" y="4350245"/>
            <a:ext cx="10800000" cy="7250562"/>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8E5DB82-7585-43C0-AB83-66CB6E6D9C19}"/>
              </a:ext>
            </a:extLst>
          </p:cNvPr>
          <p:cNvSpPr txBox="1"/>
          <p:nvPr/>
        </p:nvSpPr>
        <p:spPr>
          <a:xfrm>
            <a:off x="4387202" y="3379497"/>
            <a:ext cx="5155658" cy="707886"/>
          </a:xfrm>
          <a:prstGeom prst="rect">
            <a:avLst/>
          </a:prstGeom>
          <a:noFill/>
        </p:spPr>
        <p:txBody>
          <a:bodyPr wrap="square" rtlCol="0">
            <a:spAutoFit/>
          </a:bodyPr>
          <a:lstStyle/>
          <a:p>
            <a:r>
              <a:rPr lang="en-US" altLang="zh-CN" sz="4000" dirty="0"/>
              <a:t>36</a:t>
            </a:r>
            <a:r>
              <a:rPr lang="zh-CN" altLang="en-US" sz="4000" dirty="0"/>
              <a:t>氪</a:t>
            </a:r>
          </a:p>
        </p:txBody>
      </p:sp>
      <p:sp>
        <p:nvSpPr>
          <p:cNvPr id="8" name="文本框 7">
            <a:extLst>
              <a:ext uri="{FF2B5EF4-FFF2-40B4-BE49-F238E27FC236}">
                <a16:creationId xmlns:a16="http://schemas.microsoft.com/office/drawing/2014/main" id="{69D2E37C-A43A-4804-AA19-004B4F513566}"/>
              </a:ext>
            </a:extLst>
          </p:cNvPr>
          <p:cNvSpPr txBox="1"/>
          <p:nvPr/>
        </p:nvSpPr>
        <p:spPr>
          <a:xfrm>
            <a:off x="13842251" y="3379497"/>
            <a:ext cx="7354110" cy="707886"/>
          </a:xfrm>
          <a:prstGeom prst="rect">
            <a:avLst/>
          </a:prstGeom>
          <a:noFill/>
        </p:spPr>
        <p:txBody>
          <a:bodyPr wrap="square" rtlCol="0">
            <a:spAutoFit/>
          </a:bodyPr>
          <a:lstStyle/>
          <a:p>
            <a:r>
              <a:rPr lang="zh-CN" altLang="en-US" sz="4000" dirty="0"/>
              <a:t>京师心理大学堂</a:t>
            </a:r>
          </a:p>
        </p:txBody>
      </p:sp>
      <p:pic>
        <p:nvPicPr>
          <p:cNvPr id="4100" name="Picture 4">
            <a:extLst>
              <a:ext uri="{FF2B5EF4-FFF2-40B4-BE49-F238E27FC236}">
                <a16:creationId xmlns:a16="http://schemas.microsoft.com/office/drawing/2014/main" id="{CBE3DD11-878C-447B-8CE7-7AFFF8AA01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031" y="4380582"/>
            <a:ext cx="10800000" cy="722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551069"/>
      </p:ext>
    </p:extLst>
  </p:cSld>
  <p:clrMapOvr>
    <a:masterClrMapping/>
  </p:clrMapOvr>
  <mc:AlternateContent xmlns:mc="http://schemas.openxmlformats.org/markup-compatibility/2006" xmlns:p14="http://schemas.microsoft.com/office/powerpoint/2010/main">
    <mc:Choice Requires="p14">
      <p:transition>
        <p:dissolve/>
      </p:transition>
    </mc:Choice>
    <mc:Fallback xmlns:a14="http://schemas.microsoft.com/office/drawing/2010/main" xmlns:m="http://schemas.openxmlformats.org/officeDocument/2006/math" xmlns="">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240"/>
                                        </p:tgtEl>
                                        <p:attrNameLst>
                                          <p:attrName>style.visibility</p:attrName>
                                        </p:attrNameLst>
                                      </p:cBhvr>
                                      <p:to>
                                        <p:strVal val="visible"/>
                                      </p:to>
                                    </p:set>
                                    <p:animEffect transition="in" filter="dissolve">
                                      <p:cBhvr>
                                        <p:cTn id="7"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advAuto="0"/>
    </p:bldLst>
  </p:timing>
</p:sld>
</file>

<file path=ppt/theme/theme1.xml><?xml version="1.0" encoding="utf-8"?>
<a:theme xmlns:a="http://schemas.openxmlformats.org/drawingml/2006/main" name="White">
  <a:themeElements>
    <a:clrScheme name="White">
      <a:dk1>
        <a:srgbClr val="53585F"/>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53585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268</TotalTime>
  <Words>1601</Words>
  <Application>Microsoft Office PowerPoint</Application>
  <PresentationFormat>自定义</PresentationFormat>
  <Paragraphs>408</Paragraphs>
  <Slides>41</Slides>
  <Notes>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41</vt:i4>
      </vt:variant>
    </vt:vector>
  </HeadingPairs>
  <TitlesOfParts>
    <vt:vector size="51" baseType="lpstr">
      <vt:lpstr>Chaparral Pro</vt:lpstr>
      <vt:lpstr>Helvetica Light</vt:lpstr>
      <vt:lpstr>Helvetica Neue Medium</vt:lpstr>
      <vt:lpstr>Lucida Grande</vt:lpstr>
      <vt:lpstr>等线</vt:lpstr>
      <vt:lpstr>Arial</vt:lpstr>
      <vt:lpstr>Cambria Math</vt:lpstr>
      <vt:lpstr>Helvetica</vt:lpstr>
      <vt:lpstr>Wingdings</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lith</dc:creator>
  <cp:lastModifiedBy>meng Aaron</cp:lastModifiedBy>
  <cp:revision>38</cp:revision>
  <dcterms:modified xsi:type="dcterms:W3CDTF">2019-06-10T04:11:17Z</dcterms:modified>
</cp:coreProperties>
</file>